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74" r:id="rId3"/>
  </p:sldMasterIdLst>
  <p:notesMasterIdLst>
    <p:notesMasterId r:id="rId34"/>
  </p:notesMasterIdLst>
  <p:sldIdLst>
    <p:sldId id="477" r:id="rId4"/>
    <p:sldId id="257" r:id="rId5"/>
    <p:sldId id="561" r:id="rId6"/>
    <p:sldId id="5329" r:id="rId7"/>
    <p:sldId id="5330" r:id="rId8"/>
    <p:sldId id="5331" r:id="rId9"/>
    <p:sldId id="5332" r:id="rId10"/>
    <p:sldId id="5333" r:id="rId11"/>
    <p:sldId id="5334" r:id="rId12"/>
    <p:sldId id="5335" r:id="rId13"/>
    <p:sldId id="5336" r:id="rId14"/>
    <p:sldId id="5337" r:id="rId15"/>
    <p:sldId id="5338" r:id="rId16"/>
    <p:sldId id="5340" r:id="rId17"/>
    <p:sldId id="5341" r:id="rId18"/>
    <p:sldId id="5339" r:id="rId19"/>
    <p:sldId id="5342" r:id="rId20"/>
    <p:sldId id="5343" r:id="rId21"/>
    <p:sldId id="5345" r:id="rId22"/>
    <p:sldId id="5346" r:id="rId23"/>
    <p:sldId id="5349" r:id="rId24"/>
    <p:sldId id="5347" r:id="rId25"/>
    <p:sldId id="5348" r:id="rId26"/>
    <p:sldId id="5350" r:id="rId27"/>
    <p:sldId id="5351" r:id="rId28"/>
    <p:sldId id="5352" r:id="rId29"/>
    <p:sldId id="5353" r:id="rId30"/>
    <p:sldId id="5354" r:id="rId31"/>
    <p:sldId id="5355" r:id="rId32"/>
    <p:sldId id="271" r:id="rId33"/>
  </p:sldIdLst>
  <p:sldSz cx="9144000" cy="5143500" type="screen16x9"/>
  <p:notesSz cx="7315200" cy="9601200"/>
  <p:embeddedFontLst>
    <p:embeddedFont>
      <p:font typeface="Century Gothic" panose="020B050202020202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Elephant" panose="02020904090505020303" pitchFamily="18" charset="0"/>
      <p:regular r:id="rId43"/>
      <p:italic r:id="rId44"/>
    </p:embeddedFont>
    <p:embeddedFont>
      <p:font typeface="Fira Sans Extra Condensed Medium" panose="020B0604020202020204"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8"/>
    <a:srgbClr val="007BB8"/>
    <a:srgbClr val="63A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Ravishankar" userId="39976b443642df03" providerId="LiveId" clId="{BE813F17-2B8A-4A59-9F50-99B1D063CE6C}"/>
    <pc:docChg chg="undo custSel modSld sldOrd">
      <pc:chgData name="Vinay Ravishankar" userId="39976b443642df03" providerId="LiveId" clId="{BE813F17-2B8A-4A59-9F50-99B1D063CE6C}" dt="2024-09-02T10:21:51.263" v="16" actId="404"/>
      <pc:docMkLst>
        <pc:docMk/>
      </pc:docMkLst>
      <pc:sldChg chg="modSp mod ord">
        <pc:chgData name="Vinay Ravishankar" userId="39976b443642df03" providerId="LiveId" clId="{BE813F17-2B8A-4A59-9F50-99B1D063CE6C}" dt="2024-09-02T10:20:58.844" v="4"/>
        <pc:sldMkLst>
          <pc:docMk/>
          <pc:sldMk cId="1041870580" sldId="473"/>
        </pc:sldMkLst>
        <pc:spChg chg="mod">
          <ac:chgData name="Vinay Ravishankar" userId="39976b443642df03" providerId="LiveId" clId="{BE813F17-2B8A-4A59-9F50-99B1D063CE6C}" dt="2024-09-02T10:20:48.764" v="2" actId="20577"/>
          <ac:spMkLst>
            <pc:docMk/>
            <pc:sldMk cId="1041870580" sldId="473"/>
            <ac:spMk id="2" creationId="{9A846F5E-A457-4813-8F2D-47D35FBCC74B}"/>
          </ac:spMkLst>
        </pc:spChg>
      </pc:sldChg>
      <pc:sldChg chg="ord">
        <pc:chgData name="Vinay Ravishankar" userId="39976b443642df03" providerId="LiveId" clId="{BE813F17-2B8A-4A59-9F50-99B1D063CE6C}" dt="2024-09-02T10:21:19.909" v="6"/>
        <pc:sldMkLst>
          <pc:docMk/>
          <pc:sldMk cId="3596155168" sldId="532"/>
        </pc:sldMkLst>
      </pc:sldChg>
      <pc:sldChg chg="modSp mod">
        <pc:chgData name="Vinay Ravishankar" userId="39976b443642df03" providerId="LiveId" clId="{BE813F17-2B8A-4A59-9F50-99B1D063CE6C}" dt="2024-09-02T10:21:51.263" v="16" actId="404"/>
        <pc:sldMkLst>
          <pc:docMk/>
          <pc:sldMk cId="3892980595" sldId="562"/>
        </pc:sldMkLst>
        <pc:spChg chg="mod">
          <ac:chgData name="Vinay Ravishankar" userId="39976b443642df03" providerId="LiveId" clId="{BE813F17-2B8A-4A59-9F50-99B1D063CE6C}" dt="2024-09-02T10:21:37.806" v="10" actId="404"/>
          <ac:spMkLst>
            <pc:docMk/>
            <pc:sldMk cId="3892980595" sldId="562"/>
            <ac:spMk id="16" creationId="{D6B52A94-1847-4913-B19C-F20E9F25A64B}"/>
          </ac:spMkLst>
        </pc:spChg>
        <pc:spChg chg="mod">
          <ac:chgData name="Vinay Ravishankar" userId="39976b443642df03" providerId="LiveId" clId="{BE813F17-2B8A-4A59-9F50-99B1D063CE6C}" dt="2024-09-02T10:21:42.916" v="13" actId="403"/>
          <ac:spMkLst>
            <pc:docMk/>
            <pc:sldMk cId="3892980595" sldId="562"/>
            <ac:spMk id="31" creationId="{28E9F503-4420-4436-8190-68F9A89B4406}"/>
          </ac:spMkLst>
        </pc:spChg>
        <pc:spChg chg="mod">
          <ac:chgData name="Vinay Ravishankar" userId="39976b443642df03" providerId="LiveId" clId="{BE813F17-2B8A-4A59-9F50-99B1D063CE6C}" dt="2024-09-02T10:21:46.978" v="15" actId="404"/>
          <ac:spMkLst>
            <pc:docMk/>
            <pc:sldMk cId="3892980595" sldId="562"/>
            <ac:spMk id="47" creationId="{8AA40196-E019-4C8C-AD1E-906E208149D4}"/>
          </ac:spMkLst>
        </pc:spChg>
        <pc:spChg chg="mod">
          <ac:chgData name="Vinay Ravishankar" userId="39976b443642df03" providerId="LiveId" clId="{BE813F17-2B8A-4A59-9F50-99B1D063CE6C}" dt="2024-09-02T10:21:51.263" v="16" actId="404"/>
          <ac:spMkLst>
            <pc:docMk/>
            <pc:sldMk cId="3892980595" sldId="562"/>
            <ac:spMk id="63" creationId="{72489F43-9415-468C-B074-44A9D8765C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FFF9B-B069-4F5F-BFDA-93028444403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35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50B06-B074-48FC-8CFD-53D2CD8FB9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59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1" y="433880"/>
            <a:ext cx="6260905" cy="572644"/>
          </a:xfrm>
        </p:spPr>
        <p:txBody>
          <a:bodyPr>
            <a:normAutofit/>
          </a:bodyPr>
          <a:lstStyle>
            <a:lvl1pPr algn="l">
              <a:defRPr sz="3600">
                <a:solidFill>
                  <a:schemeClr val="accent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1" y="1044701"/>
            <a:ext cx="626090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30-May-25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4473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30-May-25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14870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30-May-25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3995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6" y="1044700"/>
            <a:ext cx="8093365" cy="610820"/>
          </a:xfrm>
        </p:spPr>
        <p:txBody>
          <a:bodyPr>
            <a:normAutofit/>
          </a:bodyPr>
          <a:lstStyle>
            <a:lvl1pPr algn="ctr">
              <a:defRPr sz="3600" baseline="0">
                <a:solidFill>
                  <a:schemeClr val="accent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80" y="1808226"/>
            <a:ext cx="4040188" cy="479822"/>
          </a:xfrm>
        </p:spPr>
        <p:txBody>
          <a:bodyPr anchor="b"/>
          <a:lstStyle>
            <a:lvl1pPr marL="0" indent="0" algn="ctr">
              <a:buNone/>
              <a:defRPr sz="2400" b="1">
                <a:solidFill>
                  <a:schemeClr val="bg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2280622"/>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808226"/>
            <a:ext cx="4041775" cy="479822"/>
          </a:xfrm>
        </p:spPr>
        <p:txBody>
          <a:bodyPr anchor="b"/>
          <a:lstStyle>
            <a:lvl1pPr marL="0" indent="0" algn="ctr">
              <a:buNone/>
              <a:defRPr sz="2400" b="1">
                <a:solidFill>
                  <a:schemeClr val="bg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2280622"/>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30-May-25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51990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30-May-25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87710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30-May-25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58585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30-May-25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31454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30-May-25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05863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30-May-25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81727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30-May-25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4"/>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76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1949891" y="395672"/>
            <a:ext cx="5244219" cy="3826863"/>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050"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131570" y="1193292"/>
            <a:ext cx="4279392" cy="2448306"/>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143000" y="3696462"/>
            <a:ext cx="4279392" cy="747522"/>
          </a:xfrm>
        </p:spPr>
        <p:txBody>
          <a:bodyPr/>
          <a:lstStyle>
            <a:lvl1pPr marL="0" indent="0" algn="l">
              <a:buNone/>
              <a:defRPr sz="1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74081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236333"/>
            <a:ext cx="2266157" cy="107658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05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28650" y="1508760"/>
            <a:ext cx="7886700" cy="31203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416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5407362" y="0"/>
            <a:ext cx="3107988" cy="4310745"/>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sz="105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623888" y="809243"/>
            <a:ext cx="3950208" cy="2352294"/>
          </a:xfrm>
        </p:spPr>
        <p:txBody>
          <a:bodyPr anchor="b">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623888" y="3209545"/>
            <a:ext cx="3950208" cy="1125140"/>
          </a:xfrm>
        </p:spPr>
        <p:txBody>
          <a:bodyPr/>
          <a:lstStyle>
            <a:lvl1pPr marL="0" indent="0">
              <a:buNone/>
              <a:defRPr sz="1800" cap="all"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9151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236333"/>
            <a:ext cx="2266157" cy="107658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05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628650" y="1508760"/>
            <a:ext cx="3703320" cy="31203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4814316" y="1508760"/>
            <a:ext cx="3703320" cy="31203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22775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236333"/>
            <a:ext cx="2266157" cy="107658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05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629841" y="273844"/>
            <a:ext cx="7886700" cy="994172"/>
          </a:xfrm>
        </p:spPr>
        <p:txBody>
          <a:bodyPr>
            <a:normAutofit/>
          </a:bodyPr>
          <a:lstStyle>
            <a:lvl1pPr>
              <a:defRPr sz="3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629841" y="1508760"/>
            <a:ext cx="3703320" cy="713232"/>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629841" y="2345436"/>
            <a:ext cx="3703320" cy="2297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814316" y="1508760"/>
            <a:ext cx="3703320" cy="713232"/>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814316" y="2345436"/>
            <a:ext cx="3703320" cy="2297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95550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477229" y="136197"/>
            <a:ext cx="6189542" cy="451669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050"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132838" y="1179576"/>
            <a:ext cx="4876038" cy="3072384"/>
          </a:xfrm>
        </p:spPr>
        <p:txBody>
          <a:bodyPr>
            <a:normAutofit/>
          </a:bodyPr>
          <a:lstStyle>
            <a:lvl1pPr algn="ctr">
              <a:defRPr sz="3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99115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94100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326075" y="0"/>
            <a:ext cx="7817925" cy="4440116"/>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sz="105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82292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3545046"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sz="105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629841" y="480060"/>
            <a:ext cx="2914650" cy="2215134"/>
          </a:xfrm>
        </p:spPr>
        <p:txBody>
          <a:bodyPr anchor="b"/>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5294376" y="480060"/>
            <a:ext cx="3367278" cy="4197096"/>
          </a:xfrm>
        </p:spPr>
        <p:txBody>
          <a:bodyPr anchor="ct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629841" y="2832354"/>
            <a:ext cx="2914650" cy="185166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83825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513724" y="999178"/>
            <a:ext cx="3947799" cy="2880827"/>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050"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049274" y="1892808"/>
            <a:ext cx="2873502" cy="1090422"/>
          </a:xfrm>
        </p:spPr>
        <p:txBody>
          <a:bodyPr anchor="b"/>
          <a:lstStyle>
            <a:lvl1pPr algn="ctr">
              <a:defRPr sz="2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5033772" y="480059"/>
            <a:ext cx="3627882" cy="417652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241298" y="3065526"/>
            <a:ext cx="2489454" cy="486918"/>
          </a:xfrm>
        </p:spPr>
        <p:txBody>
          <a:bodyPr>
            <a:noAutofit/>
          </a:bodyPr>
          <a:lstStyle>
            <a:lvl1pPr marL="0" indent="0" algn="ctr">
              <a:buNone/>
              <a:defRPr sz="1500" cap="all" baseline="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0984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36300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30-May-25</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9086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4251505"/>
            <a:ext cx="8246070" cy="610821"/>
          </a:xfrm>
        </p:spPr>
        <p:txBody>
          <a:bodyPr>
            <a:normAutofit/>
          </a:bodyPr>
          <a:lstStyle>
            <a:lvl1pPr marL="0" indent="0" algn="ctr">
              <a:buNone/>
              <a:defRPr sz="2800" b="0" i="0">
                <a:solidFill>
                  <a:schemeClr val="accent2">
                    <a:lumMod val="40000"/>
                    <a:lumOff val="60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30-May-25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67071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044700"/>
            <a:ext cx="8246070" cy="610821"/>
          </a:xfrm>
        </p:spPr>
        <p:txBody>
          <a:bodyPr>
            <a:normAutofit/>
          </a:bodyPr>
          <a:lstStyle>
            <a:lvl1pPr algn="ctr">
              <a:defRPr sz="3600" baseline="0">
                <a:solidFill>
                  <a:schemeClr val="accent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206802"/>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30-May-25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11707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30-May-25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9409767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04E684-10F4-4CC3-A0B9-F03AA7BE37CF}" type="datetimeFigureOut">
              <a:rPr lang="en-US" smtClean="0"/>
              <a:t>30-May-25</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1240363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685800" rtl="0" eaLnBrk="1" latinLnBrk="0" hangingPunct="1">
        <a:lnSpc>
          <a:spcPct val="90000"/>
        </a:lnSpc>
        <a:spcBef>
          <a:spcPct val="0"/>
        </a:spcBef>
        <a:buNone/>
        <a:defRPr sz="3300" i="1"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DBE9660-1540-40F2-BC67-684A027C85E8}"/>
              </a:ext>
            </a:extLst>
          </p:cNvPr>
          <p:cNvSpPr/>
          <p:nvPr/>
        </p:nvSpPr>
        <p:spPr>
          <a:xfrm>
            <a:off x="7629525" y="136797"/>
            <a:ext cx="1235869" cy="463279"/>
          </a:xfrm>
          <a:prstGeom prst="roundRect">
            <a:avLst/>
          </a:prstGeom>
          <a:blipFill>
            <a:blip r:embed="rId3"/>
            <a:tile tx="0" ty="0" sx="100000" sy="100000" flip="none" algn="tl"/>
          </a:blip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buClrTx/>
              <a:defRPr/>
            </a:pPr>
            <a:endParaRPr lang="en-IN" sz="3600" b="1" kern="1200" dirty="0">
              <a:ln w="6600">
                <a:solidFill>
                  <a:srgbClr val="C0504D"/>
                </a:solidFill>
                <a:prstDash val="solid"/>
              </a:ln>
              <a:solidFill>
                <a:srgbClr val="FFFFFF"/>
              </a:solidFill>
              <a:effectLst>
                <a:outerShdw dist="38100" dir="2700000" algn="tl" rotWithShape="0">
                  <a:srgbClr val="C0504D"/>
                </a:outerShdw>
              </a:effectLst>
              <a:latin typeface="Calibri"/>
            </a:endParaRPr>
          </a:p>
          <a:p>
            <a:pPr algn="ctr" defTabSz="914378">
              <a:buClrTx/>
              <a:defRPr/>
            </a:pPr>
            <a:endParaRPr lang="en-IN" sz="3600" b="1" kern="1200" dirty="0">
              <a:ln w="6600">
                <a:solidFill>
                  <a:srgbClr val="C0504D"/>
                </a:solidFill>
                <a:prstDash val="solid"/>
              </a:ln>
              <a:solidFill>
                <a:srgbClr val="FFFFFF"/>
              </a:solidFill>
              <a:effectLst>
                <a:outerShdw dist="38100" dir="2700000" algn="tl" rotWithShape="0">
                  <a:srgbClr val="C0504D"/>
                </a:outerShdw>
              </a:effectLst>
              <a:latin typeface="Calibri"/>
            </a:endParaRPr>
          </a:p>
        </p:txBody>
      </p:sp>
      <p:sp>
        <p:nvSpPr>
          <p:cNvPr id="2" name="Title 1"/>
          <p:cNvSpPr>
            <a:spLocks noGrp="1"/>
          </p:cNvSpPr>
          <p:nvPr>
            <p:ph type="ctrTitle"/>
          </p:nvPr>
        </p:nvSpPr>
        <p:spPr>
          <a:xfrm>
            <a:off x="448965" y="2771552"/>
            <a:ext cx="8246070" cy="1374345"/>
          </a:xfrm>
        </p:spPr>
        <p:txBody>
          <a:bodyPr>
            <a:normAutofit/>
          </a:bodyPr>
          <a:lstStyle/>
          <a:p>
            <a:r>
              <a:rPr lang="en-US" sz="2400" dirty="0">
                <a:latin typeface="Arial" panose="020B0604020202020204" pitchFamily="34" charset="0"/>
                <a:cs typeface="Arial" panose="020B0604020202020204" pitchFamily="34" charset="0"/>
              </a:rPr>
              <a:t>Agentic AI</a:t>
            </a:r>
          </a:p>
        </p:txBody>
      </p:sp>
      <p:pic>
        <p:nvPicPr>
          <p:cNvPr id="4" name="Shape 1440" descr="C:\Users\admin\Desktop\SE Resumes\logo_1152262_web.png">
            <a:extLst>
              <a:ext uri="{FF2B5EF4-FFF2-40B4-BE49-F238E27FC236}">
                <a16:creationId xmlns:a16="http://schemas.microsoft.com/office/drawing/2014/main" id="{C11A7AF9-B412-4E0E-85C3-02AC5EB8FCB8}"/>
              </a:ext>
            </a:extLst>
          </p:cNvPr>
          <p:cNvPicPr preferRelativeResize="0"/>
          <p:nvPr/>
        </p:nvPicPr>
        <p:blipFill rotWithShape="1">
          <a:blip r:embed="rId4">
            <a:alphaModFix/>
          </a:blip>
          <a:srcRect/>
          <a:stretch/>
        </p:blipFill>
        <p:spPr>
          <a:xfrm>
            <a:off x="7700962" y="199418"/>
            <a:ext cx="991367" cy="348880"/>
          </a:xfrm>
          <a:prstGeom prst="rect">
            <a:avLst/>
          </a:prstGeom>
          <a:noFill/>
          <a:ln>
            <a:noFill/>
          </a:ln>
        </p:spPr>
      </p:pic>
      <p:pic>
        <p:nvPicPr>
          <p:cNvPr id="6" name="Picture 5">
            <a:extLst>
              <a:ext uri="{FF2B5EF4-FFF2-40B4-BE49-F238E27FC236}">
                <a16:creationId xmlns:a16="http://schemas.microsoft.com/office/drawing/2014/main" id="{0B3C63C0-4839-AB81-3F8E-53E2A4EB70A9}"/>
              </a:ext>
            </a:extLst>
          </p:cNvPr>
          <p:cNvPicPr>
            <a:picLocks noChangeAspect="1"/>
          </p:cNvPicPr>
          <p:nvPr/>
        </p:nvPicPr>
        <p:blipFill>
          <a:blip r:embed="rId5"/>
          <a:stretch>
            <a:fillRect/>
          </a:stretch>
        </p:blipFill>
        <p:spPr>
          <a:xfrm>
            <a:off x="0" y="5143500"/>
            <a:ext cx="6001588" cy="752580"/>
          </a:xfrm>
          <a:prstGeom prst="rect">
            <a:avLst/>
          </a:prstGeom>
        </p:spPr>
      </p:pic>
    </p:spTree>
    <p:extLst>
      <p:ext uri="{BB962C8B-B14F-4D97-AF65-F5344CB8AC3E}">
        <p14:creationId xmlns:p14="http://schemas.microsoft.com/office/powerpoint/2010/main" val="17150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CD8EF-C26B-9A65-F89B-A9CA359DE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318BD-1761-6F6D-B952-BB0EB263B589}"/>
              </a:ext>
            </a:extLst>
          </p:cNvPr>
          <p:cNvSpPr>
            <a:spLocks noGrp="1"/>
          </p:cNvSpPr>
          <p:nvPr>
            <p:ph type="title"/>
          </p:nvPr>
        </p:nvSpPr>
        <p:spPr>
          <a:xfrm>
            <a:off x="710275" y="70339"/>
            <a:ext cx="2054027" cy="942536"/>
          </a:xfrm>
        </p:spPr>
        <p:txBody>
          <a:bodyPr/>
          <a:lstStyle/>
          <a:p>
            <a:r>
              <a:rPr lang="en-US" dirty="0"/>
              <a:t>NLP vs LLM</a:t>
            </a:r>
            <a:br>
              <a:rPr lang="en-US" dirty="0"/>
            </a:br>
            <a:endParaRPr lang="en-US" dirty="0"/>
          </a:p>
        </p:txBody>
      </p:sp>
      <p:sp>
        <p:nvSpPr>
          <p:cNvPr id="3" name="TextBox 2">
            <a:extLst>
              <a:ext uri="{FF2B5EF4-FFF2-40B4-BE49-F238E27FC236}">
                <a16:creationId xmlns:a16="http://schemas.microsoft.com/office/drawing/2014/main" id="{8C87A601-3135-C531-E16D-B51FB09DFEA7}"/>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graphicFrame>
        <p:nvGraphicFramePr>
          <p:cNvPr id="4" name="Table 3">
            <a:extLst>
              <a:ext uri="{FF2B5EF4-FFF2-40B4-BE49-F238E27FC236}">
                <a16:creationId xmlns:a16="http://schemas.microsoft.com/office/drawing/2014/main" id="{7337E6D3-D5A0-C341-C9EC-7249CB6A497F}"/>
              </a:ext>
            </a:extLst>
          </p:cNvPr>
          <p:cNvGraphicFramePr>
            <a:graphicFrameLocks noGrp="1"/>
          </p:cNvGraphicFramePr>
          <p:nvPr>
            <p:extLst>
              <p:ext uri="{D42A27DB-BD31-4B8C-83A1-F6EECF244321}">
                <p14:modId xmlns:p14="http://schemas.microsoft.com/office/powerpoint/2010/main" val="3129832751"/>
              </p:ext>
            </p:extLst>
          </p:nvPr>
        </p:nvGraphicFramePr>
        <p:xfrm>
          <a:off x="709613" y="1012873"/>
          <a:ext cx="7724774" cy="3031112"/>
        </p:xfrm>
        <a:graphic>
          <a:graphicData uri="http://schemas.openxmlformats.org/drawingml/2006/table">
            <a:tbl>
              <a:tblPr/>
              <a:tblGrid>
                <a:gridCol w="3862387">
                  <a:extLst>
                    <a:ext uri="{9D8B030D-6E8A-4147-A177-3AD203B41FA5}">
                      <a16:colId xmlns:a16="http://schemas.microsoft.com/office/drawing/2014/main" val="1537194454"/>
                    </a:ext>
                  </a:extLst>
                </a:gridCol>
                <a:gridCol w="3862387">
                  <a:extLst>
                    <a:ext uri="{9D8B030D-6E8A-4147-A177-3AD203B41FA5}">
                      <a16:colId xmlns:a16="http://schemas.microsoft.com/office/drawing/2014/main" val="3523808729"/>
                    </a:ext>
                  </a:extLst>
                </a:gridCol>
              </a:tblGrid>
              <a:tr h="348911">
                <a:tc>
                  <a:txBody>
                    <a:bodyPr/>
                    <a:lstStyle/>
                    <a:p>
                      <a:pPr marL="0" indent="0">
                        <a:buFont typeface="Wingdings" panose="05000000000000000000" pitchFamily="2" charset="2"/>
                        <a:buNone/>
                      </a:pPr>
                      <a:r>
                        <a:rPr lang="en-US" sz="1400" b="1" dirty="0"/>
                        <a:t>NLP (Natural Language Processing)</a:t>
                      </a:r>
                      <a:endParaRPr lang="en-US" sz="1400" dirty="0"/>
                    </a:p>
                  </a:txBody>
                  <a:tcPr anchor="ctr">
                    <a:lnL>
                      <a:noFill/>
                    </a:lnL>
                    <a:lnR>
                      <a:noFill/>
                    </a:lnR>
                    <a:lnT>
                      <a:noFill/>
                    </a:lnT>
                    <a:lnB>
                      <a:noFill/>
                    </a:lnB>
                    <a:noFill/>
                  </a:tcPr>
                </a:tc>
                <a:tc>
                  <a:txBody>
                    <a:bodyPr/>
                    <a:lstStyle/>
                    <a:p>
                      <a:pPr marL="0" indent="0">
                        <a:buFont typeface="Wingdings" panose="05000000000000000000" pitchFamily="2" charset="2"/>
                        <a:buNone/>
                      </a:pPr>
                      <a:r>
                        <a:rPr lang="en-US" sz="1400" b="1" dirty="0"/>
                        <a:t>LLM (Large Language Model)</a:t>
                      </a:r>
                      <a:endParaRPr lang="en-US" sz="1400" dirty="0"/>
                    </a:p>
                  </a:txBody>
                  <a:tcPr anchor="ctr">
                    <a:lnL>
                      <a:noFill/>
                    </a:lnL>
                    <a:lnR>
                      <a:noFill/>
                    </a:lnR>
                    <a:lnT>
                      <a:noFill/>
                    </a:lnT>
                    <a:lnB>
                      <a:noFill/>
                    </a:lnB>
                    <a:noFill/>
                  </a:tcPr>
                </a:tc>
                <a:extLst>
                  <a:ext uri="{0D108BD9-81ED-4DB2-BD59-A6C34878D82A}">
                    <a16:rowId xmlns:a16="http://schemas.microsoft.com/office/drawing/2014/main" val="1786365766"/>
                  </a:ext>
                </a:extLst>
              </a:tr>
              <a:tr h="579558">
                <a:tc>
                  <a:txBody>
                    <a:bodyPr/>
                    <a:lstStyle/>
                    <a:p>
                      <a:pPr marL="285750" indent="-285750">
                        <a:buFont typeface="Wingdings" panose="05000000000000000000" pitchFamily="2" charset="2"/>
                        <a:buChar char="Ø"/>
                      </a:pPr>
                      <a:r>
                        <a:rPr lang="en-US" sz="1400" dirty="0"/>
                        <a:t>NLP deals with understanding and processing human language</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dirty="0"/>
                        <a:t>LLM under NLP that learns language patterns from large text.</a:t>
                      </a:r>
                    </a:p>
                  </a:txBody>
                  <a:tcPr anchor="ctr">
                    <a:lnL>
                      <a:noFill/>
                    </a:lnL>
                    <a:lnR>
                      <a:noFill/>
                    </a:lnR>
                    <a:lnT>
                      <a:noFill/>
                    </a:lnT>
                    <a:lnB>
                      <a:noFill/>
                    </a:lnB>
                    <a:noFill/>
                  </a:tcPr>
                </a:tc>
                <a:extLst>
                  <a:ext uri="{0D108BD9-81ED-4DB2-BD59-A6C34878D82A}">
                    <a16:rowId xmlns:a16="http://schemas.microsoft.com/office/drawing/2014/main" val="3906246065"/>
                  </a:ext>
                </a:extLst>
              </a:tr>
              <a:tr h="429064">
                <a:tc>
                  <a:txBody>
                    <a:bodyPr/>
                    <a:lstStyle/>
                    <a:p>
                      <a:pPr marL="285750" indent="-285750">
                        <a:buFont typeface="Wingdings" panose="05000000000000000000" pitchFamily="2" charset="2"/>
                        <a:buChar char="Ø"/>
                      </a:pPr>
                      <a:r>
                        <a:rPr lang="en-US" sz="1400" dirty="0"/>
                        <a:t>It is rule based or classic ML</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dirty="0"/>
                        <a:t>Based on neural network architecture</a:t>
                      </a:r>
                    </a:p>
                  </a:txBody>
                  <a:tcPr anchor="ctr">
                    <a:lnL>
                      <a:noFill/>
                    </a:lnL>
                    <a:lnR>
                      <a:noFill/>
                    </a:lnR>
                    <a:lnT>
                      <a:noFill/>
                    </a:lnT>
                    <a:lnB>
                      <a:noFill/>
                    </a:lnB>
                    <a:noFill/>
                  </a:tcPr>
                </a:tc>
                <a:extLst>
                  <a:ext uri="{0D108BD9-81ED-4DB2-BD59-A6C34878D82A}">
                    <a16:rowId xmlns:a16="http://schemas.microsoft.com/office/drawing/2014/main" val="537474853"/>
                  </a:ext>
                </a:extLst>
              </a:tr>
              <a:tr h="466539">
                <a:tc>
                  <a:txBody>
                    <a:bodyPr/>
                    <a:lstStyle/>
                    <a:p>
                      <a:pPr marL="285750" indent="-285750">
                        <a:buFont typeface="Wingdings" panose="05000000000000000000" pitchFamily="2" charset="2"/>
                        <a:buChar char="Ø"/>
                      </a:pPr>
                      <a:r>
                        <a:rPr lang="en-US" sz="1400" dirty="0"/>
                        <a:t>Works on tasks like translation, sentiment analysis, question answering, etc.</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b="0" dirty="0"/>
                        <a:t>Great at writing text that makes sense and fits the situation — like chatting, writing code, or making summaries.</a:t>
                      </a:r>
                      <a:endParaRPr lang="en-US" sz="1400" b="0" dirty="0"/>
                    </a:p>
                  </a:txBody>
                  <a:tcPr anchor="ctr">
                    <a:lnL>
                      <a:noFill/>
                    </a:lnL>
                    <a:lnR>
                      <a:noFill/>
                    </a:lnR>
                    <a:lnT>
                      <a:noFill/>
                    </a:lnT>
                    <a:lnB>
                      <a:noFill/>
                    </a:lnB>
                    <a:noFill/>
                  </a:tcPr>
                </a:tc>
                <a:extLst>
                  <a:ext uri="{0D108BD9-81ED-4DB2-BD59-A6C34878D82A}">
                    <a16:rowId xmlns:a16="http://schemas.microsoft.com/office/drawing/2014/main" val="3147578509"/>
                  </a:ext>
                </a:extLst>
              </a:tr>
              <a:tr h="593148">
                <a:tc>
                  <a:txBody>
                    <a:bodyPr/>
                    <a:lstStyle/>
                    <a:p>
                      <a:pPr marL="285750" indent="-285750">
                        <a:buFont typeface="Wingdings" panose="05000000000000000000" pitchFamily="2" charset="2"/>
                        <a:buChar char="Ø"/>
                      </a:pPr>
                      <a:r>
                        <a:rPr lang="en-US" sz="1400" dirty="0"/>
                        <a:t>Can be small-scale and task-specific</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dirty="0"/>
                        <a:t>Requires massive data and compute for training using deep learning.</a:t>
                      </a:r>
                    </a:p>
                  </a:txBody>
                  <a:tcPr anchor="ctr">
                    <a:lnL>
                      <a:noFill/>
                    </a:lnL>
                    <a:lnR>
                      <a:noFill/>
                    </a:lnR>
                    <a:lnT>
                      <a:noFill/>
                    </a:lnT>
                    <a:lnB>
                      <a:noFill/>
                    </a:lnB>
                    <a:noFill/>
                  </a:tcPr>
                </a:tc>
                <a:extLst>
                  <a:ext uri="{0D108BD9-81ED-4DB2-BD59-A6C34878D82A}">
                    <a16:rowId xmlns:a16="http://schemas.microsoft.com/office/drawing/2014/main" val="2534051703"/>
                  </a:ext>
                </a:extLst>
              </a:tr>
              <a:tr h="348911">
                <a:tc>
                  <a:txBody>
                    <a:bodyPr/>
                    <a:lstStyle/>
                    <a:p>
                      <a:pPr marL="285750" indent="-285750">
                        <a:buFont typeface="Wingdings" panose="05000000000000000000" pitchFamily="2" charset="2"/>
                        <a:buChar char="Ø"/>
                      </a:pPr>
                      <a:r>
                        <a:rPr lang="en-US" sz="1400" dirty="0"/>
                        <a:t>Example: POS taggers, TF-IDF, Word2Vec</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fr-FR" sz="1400" dirty="0"/>
                        <a:t>Example: GPT-4, BERT, LLaMA, Claude</a:t>
                      </a:r>
                    </a:p>
                  </a:txBody>
                  <a:tcPr anchor="ctr">
                    <a:lnL>
                      <a:noFill/>
                    </a:lnL>
                    <a:lnR>
                      <a:noFill/>
                    </a:lnR>
                    <a:lnT>
                      <a:noFill/>
                    </a:lnT>
                    <a:lnB>
                      <a:noFill/>
                    </a:lnB>
                    <a:noFill/>
                  </a:tcPr>
                </a:tc>
                <a:extLst>
                  <a:ext uri="{0D108BD9-81ED-4DB2-BD59-A6C34878D82A}">
                    <a16:rowId xmlns:a16="http://schemas.microsoft.com/office/drawing/2014/main" val="2615562681"/>
                  </a:ext>
                </a:extLst>
              </a:tr>
            </a:tbl>
          </a:graphicData>
        </a:graphic>
      </p:graphicFrame>
      <p:pic>
        <p:nvPicPr>
          <p:cNvPr id="5" name="Shape 1440" descr="C:\Users\admin\Desktop\SE Resumes\logo_1152262_web.png">
            <a:extLst>
              <a:ext uri="{FF2B5EF4-FFF2-40B4-BE49-F238E27FC236}">
                <a16:creationId xmlns:a16="http://schemas.microsoft.com/office/drawing/2014/main" id="{4A6B10DF-AE6B-542E-78CC-309C143B6E9D}"/>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417278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56CF-8B32-609F-A671-012FE907E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888B9-1227-A760-63E3-762ED3B80E47}"/>
              </a:ext>
            </a:extLst>
          </p:cNvPr>
          <p:cNvSpPr>
            <a:spLocks noGrp="1"/>
          </p:cNvSpPr>
          <p:nvPr>
            <p:ph type="title"/>
          </p:nvPr>
        </p:nvSpPr>
        <p:spPr>
          <a:xfrm>
            <a:off x="710275" y="70339"/>
            <a:ext cx="3910962" cy="942536"/>
          </a:xfrm>
        </p:spPr>
        <p:txBody>
          <a:bodyPr/>
          <a:lstStyle/>
          <a:p>
            <a:r>
              <a:rPr lang="en-US" dirty="0"/>
              <a:t>Steps to build an LLM</a:t>
            </a:r>
            <a:br>
              <a:rPr lang="en-US" dirty="0"/>
            </a:br>
            <a:endParaRPr lang="en-US" dirty="0"/>
          </a:p>
        </p:txBody>
      </p:sp>
      <p:sp>
        <p:nvSpPr>
          <p:cNvPr id="3" name="TextBox 2">
            <a:extLst>
              <a:ext uri="{FF2B5EF4-FFF2-40B4-BE49-F238E27FC236}">
                <a16:creationId xmlns:a16="http://schemas.microsoft.com/office/drawing/2014/main" id="{D476C39F-14CF-DD4F-9BDD-4A43BAB66FCA}"/>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AE5B34DB-6A3C-18EA-283E-BA352E4884C2}"/>
              </a:ext>
            </a:extLst>
          </p:cNvPr>
          <p:cNvSpPr txBox="1"/>
          <p:nvPr/>
        </p:nvSpPr>
        <p:spPr>
          <a:xfrm>
            <a:off x="654148" y="837028"/>
            <a:ext cx="8377310" cy="3970318"/>
          </a:xfrm>
          <a:prstGeom prst="rect">
            <a:avLst/>
          </a:prstGeom>
          <a:noFill/>
        </p:spPr>
        <p:txBody>
          <a:bodyPr wrap="square" rtlCol="0">
            <a:spAutoFit/>
          </a:bodyPr>
          <a:lstStyle/>
          <a:p>
            <a:pPr marL="342900" indent="-342900">
              <a:buFont typeface="+mj-lt"/>
              <a:buAutoNum type="arabicPeriod"/>
            </a:pPr>
            <a:r>
              <a:rPr lang="en-US" b="1" dirty="0"/>
              <a:t>Data Collection: </a:t>
            </a:r>
            <a:r>
              <a:rPr lang="en-US" dirty="0"/>
              <a:t>Gather massive amounts of diverse text data from books, websites, and other public sources</a:t>
            </a:r>
          </a:p>
          <a:p>
            <a:pPr marL="342900" indent="-342900">
              <a:buFont typeface="+mj-lt"/>
              <a:buAutoNum type="arabicPeriod"/>
            </a:pPr>
            <a:r>
              <a:rPr lang="en-US" b="1" dirty="0"/>
              <a:t>Data Cleaning: </a:t>
            </a:r>
            <a:r>
              <a:rPr lang="en-US" dirty="0"/>
              <a:t>Remove irrelevant, duplicate, or harmful content to ensure quality and safety.</a:t>
            </a:r>
          </a:p>
          <a:p>
            <a:pPr marL="342900" indent="-342900">
              <a:buFont typeface="+mj-lt"/>
              <a:buAutoNum type="arabicPeriod"/>
            </a:pPr>
            <a:r>
              <a:rPr lang="en-US" b="1" dirty="0"/>
              <a:t>Tokenization: </a:t>
            </a:r>
            <a:r>
              <a:rPr lang="en-US" dirty="0"/>
              <a:t>Break down text into smaller parts (words) and convert them into numbers the model can understand.</a:t>
            </a:r>
          </a:p>
          <a:p>
            <a:pPr marL="342900" indent="-342900">
              <a:buFont typeface="+mj-lt"/>
              <a:buAutoNum type="arabicPeriod"/>
            </a:pPr>
            <a:r>
              <a:rPr lang="en-US" b="1" dirty="0"/>
              <a:t>Model Architecture Design: </a:t>
            </a:r>
            <a:r>
              <a:rPr lang="en-US" dirty="0"/>
              <a:t>Choose the structure of the model, typically using the transformer architecture with layers and attention heads.</a:t>
            </a:r>
          </a:p>
          <a:p>
            <a:pPr marL="342900" indent="-342900">
              <a:buFont typeface="+mj-lt"/>
              <a:buAutoNum type="arabicPeriod"/>
            </a:pPr>
            <a:r>
              <a:rPr lang="en-US" b="1" dirty="0"/>
              <a:t>Pretraining: </a:t>
            </a:r>
            <a:r>
              <a:rPr lang="en-US" dirty="0"/>
              <a:t>Train the model to predict or generate text using large-scale self-supervised learning on the collected data.</a:t>
            </a:r>
          </a:p>
          <a:p>
            <a:pPr marL="342900" indent="-342900">
              <a:buFont typeface="+mj-lt"/>
              <a:buAutoNum type="arabicPeriod"/>
            </a:pPr>
            <a:r>
              <a:rPr lang="en-US" b="1" dirty="0"/>
              <a:t>Fine-tuning :</a:t>
            </a:r>
            <a:r>
              <a:rPr lang="en-US" dirty="0"/>
              <a:t>Adapt the pretrained model to specific tasks or domains by training it on targeted datasets.</a:t>
            </a:r>
          </a:p>
          <a:p>
            <a:pPr marL="342900" indent="-342900">
              <a:buFont typeface="+mj-lt"/>
              <a:buAutoNum type="arabicPeriod"/>
            </a:pPr>
            <a:r>
              <a:rPr lang="en-US" b="1" dirty="0"/>
              <a:t>Evaluation: </a:t>
            </a:r>
            <a:r>
              <a:rPr lang="en-US" dirty="0"/>
              <a:t>Test the model's performance using metrics and tasks to ensure quality, accuracy, and safety.</a:t>
            </a:r>
          </a:p>
          <a:p>
            <a:pPr marL="342900" indent="-342900">
              <a:buFont typeface="+mj-lt"/>
              <a:buAutoNum type="arabicPeriod"/>
            </a:pPr>
            <a:r>
              <a:rPr lang="en-US" b="1" dirty="0"/>
              <a:t>Deployment: </a:t>
            </a:r>
            <a:r>
              <a:rPr lang="en-US" dirty="0"/>
              <a:t>Integrate the model into applications (like chatbots or APIs) for real-world use.</a:t>
            </a:r>
          </a:p>
          <a:p>
            <a:pPr marL="342900" indent="-342900">
              <a:buFont typeface="+mj-lt"/>
              <a:buAutoNum type="arabicPeriod"/>
            </a:pPr>
            <a:r>
              <a:rPr lang="en-US" b="1" dirty="0"/>
              <a:t>Monitoring &amp; Updates: </a:t>
            </a:r>
            <a:r>
              <a:rPr lang="en-US" dirty="0"/>
              <a:t>Continuously track usage, fix issues, and improve the model with new data and techniques.</a:t>
            </a:r>
          </a:p>
          <a:p>
            <a:endParaRPr lang="en-US" dirty="0"/>
          </a:p>
          <a:p>
            <a:endParaRPr lang="en-US" dirty="0"/>
          </a:p>
        </p:txBody>
      </p:sp>
      <p:pic>
        <p:nvPicPr>
          <p:cNvPr id="7" name="Shape 1440" descr="C:\Users\admin\Desktop\SE Resumes\logo_1152262_web.png">
            <a:extLst>
              <a:ext uri="{FF2B5EF4-FFF2-40B4-BE49-F238E27FC236}">
                <a16:creationId xmlns:a16="http://schemas.microsoft.com/office/drawing/2014/main" id="{0B2CAE41-6721-6928-0864-CA0B96AA53F9}"/>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327875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A0007-A302-24DE-E7CF-7B543F15B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D6AF1C-E5AC-786A-2F61-E6DAAC7EE80A}"/>
              </a:ext>
            </a:extLst>
          </p:cNvPr>
          <p:cNvSpPr>
            <a:spLocks noGrp="1"/>
          </p:cNvSpPr>
          <p:nvPr>
            <p:ph type="title"/>
          </p:nvPr>
        </p:nvSpPr>
        <p:spPr>
          <a:xfrm>
            <a:off x="710275" y="70339"/>
            <a:ext cx="3910962" cy="942536"/>
          </a:xfrm>
        </p:spPr>
        <p:txBody>
          <a:bodyPr/>
          <a:lstStyle/>
          <a:p>
            <a:r>
              <a:rPr lang="en-US" dirty="0"/>
              <a:t>Transformers Architecture</a:t>
            </a:r>
            <a:br>
              <a:rPr lang="en-US" dirty="0"/>
            </a:br>
            <a:endParaRPr lang="en-US" dirty="0"/>
          </a:p>
        </p:txBody>
      </p:sp>
      <p:sp>
        <p:nvSpPr>
          <p:cNvPr id="3" name="TextBox 2">
            <a:extLst>
              <a:ext uri="{FF2B5EF4-FFF2-40B4-BE49-F238E27FC236}">
                <a16:creationId xmlns:a16="http://schemas.microsoft.com/office/drawing/2014/main" id="{415C62F9-D035-CECF-1FD9-41807C3AFA9B}"/>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06571544-6DD6-550C-A0B6-C4F7393E065F}"/>
              </a:ext>
            </a:extLst>
          </p:cNvPr>
          <p:cNvSpPr txBox="1"/>
          <p:nvPr/>
        </p:nvSpPr>
        <p:spPr>
          <a:xfrm>
            <a:off x="316523" y="837028"/>
            <a:ext cx="8714935" cy="3108543"/>
          </a:xfrm>
          <a:prstGeom prst="rect">
            <a:avLst/>
          </a:prstGeom>
          <a:noFill/>
        </p:spPr>
        <p:txBody>
          <a:bodyPr wrap="square" rtlCol="0">
            <a:spAutoFit/>
          </a:bodyPr>
          <a:lstStyle/>
          <a:p>
            <a:pPr marL="285750" indent="-285750">
              <a:buFont typeface="Wingdings" panose="05000000000000000000" pitchFamily="2" charset="2"/>
              <a:buChar char="Ø"/>
            </a:pPr>
            <a:r>
              <a:rPr lang="en-US" dirty="0"/>
              <a:t>Transformers Architecture was introduced in 2017 by Vaswani et al. in the paper </a:t>
            </a:r>
            <a:r>
              <a:rPr lang="en-US" b="1" dirty="0"/>
              <a:t>“Attention Is All You Need.”</a:t>
            </a:r>
          </a:p>
          <a:p>
            <a:pPr marL="285750" indent="-285750">
              <a:buFont typeface="Wingdings" panose="05000000000000000000" pitchFamily="2" charset="2"/>
              <a:buChar char="Ø"/>
            </a:pPr>
            <a:r>
              <a:rPr lang="en-US" dirty="0"/>
              <a:t>It is the core engine behind almost all modern LLMs including GPT, BERT, GEMINI etc.</a:t>
            </a:r>
          </a:p>
          <a:p>
            <a:pPr marL="285750" indent="-285750">
              <a:buFont typeface="Wingdings" panose="05000000000000000000" pitchFamily="2" charset="2"/>
              <a:buChar char="Ø"/>
            </a:pPr>
            <a:r>
              <a:rPr lang="en-US" dirty="0"/>
              <a:t>Transformers allow LLMs to understand, process and generate language by modelling relationship between words in a flexible way.</a:t>
            </a:r>
          </a:p>
          <a:p>
            <a:pPr marL="285750" indent="-285750">
              <a:buFont typeface="Wingdings" panose="05000000000000000000" pitchFamily="2" charset="2"/>
              <a:buChar char="Ø"/>
            </a:pPr>
            <a:r>
              <a:rPr lang="en-US" dirty="0"/>
              <a:t>Transformers generally process input text, Understand relationships, generate text, Supports multitasking.</a:t>
            </a:r>
          </a:p>
          <a:p>
            <a:pPr marL="285750" indent="-285750">
              <a:buFont typeface="Wingdings" panose="05000000000000000000" pitchFamily="2" charset="2"/>
              <a:buChar char="Ø"/>
            </a:pPr>
            <a:r>
              <a:rPr lang="en-US" dirty="0"/>
              <a:t>Transformers learns all words at once (not one by one like older models).</a:t>
            </a:r>
          </a:p>
          <a:p>
            <a:pPr marL="285750" indent="-285750">
              <a:buFont typeface="Wingdings" panose="05000000000000000000" pitchFamily="2" charset="2"/>
              <a:buChar char="Ø"/>
            </a:pPr>
            <a:r>
              <a:rPr lang="en-US" dirty="0"/>
              <a:t>It’s generally composed of: </a:t>
            </a:r>
            <a:br>
              <a:rPr lang="en-US" dirty="0"/>
            </a:br>
            <a:r>
              <a:rPr lang="en-US" dirty="0"/>
              <a:t>Encoder – Encodes input text into vectors</a:t>
            </a:r>
            <a:br>
              <a:rPr lang="en-US" dirty="0"/>
            </a:br>
            <a:r>
              <a:rPr lang="en-US" dirty="0"/>
              <a:t>Decoder- Generates output text from encoded vectors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Transformer not equal to LLM</a:t>
            </a:r>
            <a:br>
              <a:rPr lang="en-US" dirty="0"/>
            </a:br>
            <a:endParaRPr lang="en-US" dirty="0"/>
          </a:p>
        </p:txBody>
      </p:sp>
      <p:pic>
        <p:nvPicPr>
          <p:cNvPr id="7" name="Shape 1440" descr="C:\Users\admin\Desktop\SE Resumes\logo_1152262_web.png">
            <a:extLst>
              <a:ext uri="{FF2B5EF4-FFF2-40B4-BE49-F238E27FC236}">
                <a16:creationId xmlns:a16="http://schemas.microsoft.com/office/drawing/2014/main" id="{6C2ADD6A-DC97-B651-07A8-49FEEEABF6E2}"/>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149973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21714-8E9B-B724-9C48-D78A17F3B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64666-ECAC-CE10-3A64-34907F746E0B}"/>
              </a:ext>
            </a:extLst>
          </p:cNvPr>
          <p:cNvSpPr>
            <a:spLocks noGrp="1"/>
          </p:cNvSpPr>
          <p:nvPr>
            <p:ph type="title"/>
          </p:nvPr>
        </p:nvSpPr>
        <p:spPr>
          <a:xfrm>
            <a:off x="710275" y="70339"/>
            <a:ext cx="4157147" cy="942536"/>
          </a:xfrm>
        </p:spPr>
        <p:txBody>
          <a:bodyPr/>
          <a:lstStyle/>
          <a:p>
            <a:r>
              <a:rPr lang="en-US" dirty="0"/>
              <a:t>Transformers Workflow</a:t>
            </a:r>
            <a:br>
              <a:rPr lang="en-US" dirty="0"/>
            </a:br>
            <a:endParaRPr lang="en-US" dirty="0"/>
          </a:p>
        </p:txBody>
      </p:sp>
      <p:sp>
        <p:nvSpPr>
          <p:cNvPr id="3" name="TextBox 2">
            <a:extLst>
              <a:ext uri="{FF2B5EF4-FFF2-40B4-BE49-F238E27FC236}">
                <a16:creationId xmlns:a16="http://schemas.microsoft.com/office/drawing/2014/main" id="{3EBFF42E-0BC1-1F1E-DF93-806B729A0A97}"/>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71E27805-095A-9247-1A86-9D20693C2DC2}"/>
              </a:ext>
            </a:extLst>
          </p:cNvPr>
          <p:cNvSpPr txBox="1"/>
          <p:nvPr/>
        </p:nvSpPr>
        <p:spPr>
          <a:xfrm>
            <a:off x="323557" y="837028"/>
            <a:ext cx="8714935" cy="1815882"/>
          </a:xfrm>
          <a:prstGeom prst="rect">
            <a:avLst/>
          </a:prstGeom>
          <a:noFill/>
        </p:spPr>
        <p:txBody>
          <a:bodyPr wrap="square" rtlCol="0">
            <a:spAutoFit/>
          </a:bodyPr>
          <a:lstStyle/>
          <a:p>
            <a:pPr marL="285750" indent="-285750">
              <a:buFont typeface="Wingdings" panose="05000000000000000000" pitchFamily="2" charset="2"/>
              <a:buChar char="Ø"/>
            </a:pPr>
            <a:r>
              <a:rPr lang="en-US" b="1" dirty="0"/>
              <a:t>Tokenize the input (Tokenization) :</a:t>
            </a:r>
            <a:r>
              <a:rPr lang="en-US" dirty="0"/>
              <a:t> Breaks it into tokens like [for example: “write” , “a” , “poem”] </a:t>
            </a:r>
          </a:p>
          <a:p>
            <a:pPr marL="285750" indent="-285750">
              <a:buFont typeface="Wingdings" panose="05000000000000000000" pitchFamily="2" charset="2"/>
              <a:buChar char="Ø"/>
            </a:pPr>
            <a:r>
              <a:rPr lang="en-US" b="1" dirty="0"/>
              <a:t>Vector Embedding : </a:t>
            </a:r>
            <a:r>
              <a:rPr lang="en-US" dirty="0"/>
              <a:t> Assigning token id’s to token [Ex: “write” : 0, “a” : 1, “poem” : 2]</a:t>
            </a:r>
          </a:p>
          <a:p>
            <a:pPr marL="285750" indent="-285750">
              <a:buFont typeface="Wingdings" panose="05000000000000000000" pitchFamily="2" charset="2"/>
              <a:buChar char="Ø"/>
            </a:pPr>
            <a:r>
              <a:rPr lang="en-US" b="1" dirty="0"/>
              <a:t>Encoder : </a:t>
            </a:r>
            <a:r>
              <a:rPr lang="en-US" dirty="0"/>
              <a:t> Processes the input text</a:t>
            </a:r>
          </a:p>
          <a:p>
            <a:pPr marL="285750" indent="-285750">
              <a:buFont typeface="Wingdings" panose="05000000000000000000" pitchFamily="2" charset="2"/>
              <a:buChar char="Ø"/>
            </a:pPr>
            <a:r>
              <a:rPr lang="en-US" b="1" dirty="0"/>
              <a:t>Decoder: </a:t>
            </a:r>
            <a:r>
              <a:rPr lang="en-US" dirty="0"/>
              <a:t>Processes the output text from encoded vector.</a:t>
            </a:r>
          </a:p>
          <a:p>
            <a:pPr marL="285750" indent="-285750">
              <a:buFont typeface="Wingdings" panose="05000000000000000000" pitchFamily="2" charset="2"/>
              <a:buChar char="Ø"/>
            </a:pPr>
            <a:r>
              <a:rPr lang="en-US" b="1" dirty="0"/>
              <a:t>Self-Attention Mechanism: </a:t>
            </a:r>
            <a:r>
              <a:rPr lang="en-US" dirty="0"/>
              <a:t>Focus on important words in a sentence by assigning “attention scores”.</a:t>
            </a:r>
          </a:p>
          <a:p>
            <a:pPr marL="285750" indent="-285750">
              <a:buFont typeface="Wingdings" panose="05000000000000000000" pitchFamily="2" charset="2"/>
              <a:buChar char="Ø"/>
            </a:pPr>
            <a:r>
              <a:rPr lang="en-US" b="1" dirty="0"/>
              <a:t>Output layer: </a:t>
            </a:r>
            <a:r>
              <a:rPr lang="en-US" dirty="0"/>
              <a:t>Generates the final result word by word, it predicts the next word based on input and past output.</a:t>
            </a:r>
            <a:endParaRPr lang="en-US" b="1" dirty="0"/>
          </a:p>
          <a:p>
            <a:pPr marL="285750" indent="-285750">
              <a:buFont typeface="Wingdings" panose="05000000000000000000" pitchFamily="2" charset="2"/>
              <a:buChar char="Ø"/>
            </a:pPr>
            <a:endParaRPr lang="en-US" dirty="0"/>
          </a:p>
        </p:txBody>
      </p:sp>
      <p:pic>
        <p:nvPicPr>
          <p:cNvPr id="7" name="Shape 1440" descr="C:\Users\admin\Desktop\SE Resumes\logo_1152262_web.png">
            <a:extLst>
              <a:ext uri="{FF2B5EF4-FFF2-40B4-BE49-F238E27FC236}">
                <a16:creationId xmlns:a16="http://schemas.microsoft.com/office/drawing/2014/main" id="{9B1C9A54-615B-0865-709E-6A0F65D4B9EC}"/>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pic>
        <p:nvPicPr>
          <p:cNvPr id="9" name="Picture 8">
            <a:extLst>
              <a:ext uri="{FF2B5EF4-FFF2-40B4-BE49-F238E27FC236}">
                <a16:creationId xmlns:a16="http://schemas.microsoft.com/office/drawing/2014/main" id="{83035A3B-1983-5B69-B8D2-AC0B0E08C844}"/>
              </a:ext>
            </a:extLst>
          </p:cNvPr>
          <p:cNvPicPr>
            <a:picLocks noChangeAspect="1"/>
          </p:cNvPicPr>
          <p:nvPr/>
        </p:nvPicPr>
        <p:blipFill>
          <a:blip r:embed="rId3"/>
          <a:stretch>
            <a:fillRect/>
          </a:stretch>
        </p:blipFill>
        <p:spPr>
          <a:xfrm>
            <a:off x="1863969" y="2371915"/>
            <a:ext cx="5226148" cy="2440746"/>
          </a:xfrm>
          <a:prstGeom prst="rect">
            <a:avLst/>
          </a:prstGeom>
        </p:spPr>
      </p:pic>
    </p:spTree>
    <p:extLst>
      <p:ext uri="{BB962C8B-B14F-4D97-AF65-F5344CB8AC3E}">
        <p14:creationId xmlns:p14="http://schemas.microsoft.com/office/powerpoint/2010/main" val="280555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E793C-F8D3-BEE4-5F11-037B130C10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5FD82-ACE1-1B0E-E26D-A6F2654E76AA}"/>
              </a:ext>
            </a:extLst>
          </p:cNvPr>
          <p:cNvSpPr>
            <a:spLocks noGrp="1"/>
          </p:cNvSpPr>
          <p:nvPr>
            <p:ph type="title"/>
          </p:nvPr>
        </p:nvSpPr>
        <p:spPr>
          <a:xfrm>
            <a:off x="710275" y="70339"/>
            <a:ext cx="3910962" cy="942536"/>
          </a:xfrm>
        </p:spPr>
        <p:txBody>
          <a:bodyPr/>
          <a:lstStyle/>
          <a:p>
            <a:r>
              <a:rPr lang="en-US" dirty="0"/>
              <a:t>Overview of GPT</a:t>
            </a:r>
            <a:br>
              <a:rPr lang="en-US" dirty="0"/>
            </a:br>
            <a:endParaRPr lang="en-US" dirty="0"/>
          </a:p>
        </p:txBody>
      </p:sp>
      <p:sp>
        <p:nvSpPr>
          <p:cNvPr id="3" name="TextBox 2">
            <a:extLst>
              <a:ext uri="{FF2B5EF4-FFF2-40B4-BE49-F238E27FC236}">
                <a16:creationId xmlns:a16="http://schemas.microsoft.com/office/drawing/2014/main" id="{78534B7D-AA59-0070-D4C0-55568BFCA442}"/>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77F61772-B35D-0623-2894-91AC52650DF0}"/>
              </a:ext>
            </a:extLst>
          </p:cNvPr>
          <p:cNvSpPr txBox="1"/>
          <p:nvPr/>
        </p:nvSpPr>
        <p:spPr>
          <a:xfrm>
            <a:off x="316523" y="837028"/>
            <a:ext cx="8714935" cy="1815882"/>
          </a:xfrm>
          <a:prstGeom prst="rect">
            <a:avLst/>
          </a:prstGeom>
          <a:noFill/>
        </p:spPr>
        <p:txBody>
          <a:bodyPr wrap="square" rtlCol="0">
            <a:spAutoFit/>
          </a:bodyPr>
          <a:lstStyle/>
          <a:p>
            <a:pPr marL="285750" indent="-285750">
              <a:buFont typeface="Wingdings" panose="05000000000000000000" pitchFamily="2" charset="2"/>
              <a:buChar char="Ø"/>
            </a:pPr>
            <a:r>
              <a:rPr lang="en-US" dirty="0"/>
              <a:t>GPT(Generative Pretrained Transformer) is a type of Transformer model that generates text by predicting one word at a time, from left to right.</a:t>
            </a:r>
          </a:p>
          <a:p>
            <a:pPr marL="285750" indent="-285750">
              <a:buFont typeface="Wingdings" panose="05000000000000000000" pitchFamily="2" charset="2"/>
              <a:buChar char="Ø"/>
            </a:pPr>
            <a:r>
              <a:rPr lang="en-US" dirty="0"/>
              <a:t>GPT doesn’t have encoder only performs the task on decoder.</a:t>
            </a:r>
          </a:p>
          <a:p>
            <a:pPr marL="285750" indent="-285750">
              <a:buFont typeface="Wingdings" panose="05000000000000000000" pitchFamily="2" charset="2"/>
              <a:buChar char="Ø"/>
            </a:pPr>
            <a:r>
              <a:rPr lang="en-US" dirty="0"/>
              <a:t>GPT model are trained on “next word” prediction task.</a:t>
            </a:r>
          </a:p>
          <a:p>
            <a:pPr marL="285750" indent="-285750">
              <a:buFont typeface="Wingdings" panose="05000000000000000000" pitchFamily="2" charset="2"/>
              <a:buChar char="Ø"/>
            </a:pPr>
            <a:r>
              <a:rPr lang="en-US" dirty="0"/>
              <a:t>Original transformers has 6 encode and decoder block and GPT-3 has 96 transformers and 175 billion parameters.</a:t>
            </a:r>
          </a:p>
          <a:p>
            <a:pPr marL="285750" indent="-285750">
              <a:buFont typeface="Wingdings" panose="05000000000000000000" pitchFamily="2" charset="2"/>
              <a:buChar char="Ø"/>
            </a:pPr>
            <a:r>
              <a:rPr lang="en-US" dirty="0"/>
              <a:t>GPT is called as “emergent behavior” (it means model has ability to perform many different things like language translation , next word prediction etc.,.)</a:t>
            </a:r>
          </a:p>
        </p:txBody>
      </p:sp>
      <p:pic>
        <p:nvPicPr>
          <p:cNvPr id="7" name="Shape 1440" descr="C:\Users\admin\Desktop\SE Resumes\logo_1152262_web.png">
            <a:extLst>
              <a:ext uri="{FF2B5EF4-FFF2-40B4-BE49-F238E27FC236}">
                <a16:creationId xmlns:a16="http://schemas.microsoft.com/office/drawing/2014/main" id="{F963E836-96EF-43CE-E0A6-62D9C64A6271}"/>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2339914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E3A4E-395C-7A8E-0180-507F9984E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0E658-5557-2E2B-B49F-2614DF4EE04D}"/>
              </a:ext>
            </a:extLst>
          </p:cNvPr>
          <p:cNvSpPr>
            <a:spLocks noGrp="1"/>
          </p:cNvSpPr>
          <p:nvPr>
            <p:ph type="title"/>
          </p:nvPr>
        </p:nvSpPr>
        <p:spPr>
          <a:xfrm>
            <a:off x="710275" y="70339"/>
            <a:ext cx="3910962" cy="942536"/>
          </a:xfrm>
        </p:spPr>
        <p:txBody>
          <a:bodyPr/>
          <a:lstStyle/>
          <a:p>
            <a:r>
              <a:rPr lang="en-US" dirty="0"/>
              <a:t>Architecture of GPT</a:t>
            </a:r>
            <a:br>
              <a:rPr lang="en-US" dirty="0"/>
            </a:br>
            <a:endParaRPr lang="en-US" dirty="0"/>
          </a:p>
        </p:txBody>
      </p:sp>
      <p:sp>
        <p:nvSpPr>
          <p:cNvPr id="3" name="TextBox 2">
            <a:extLst>
              <a:ext uri="{FF2B5EF4-FFF2-40B4-BE49-F238E27FC236}">
                <a16:creationId xmlns:a16="http://schemas.microsoft.com/office/drawing/2014/main" id="{D2944605-B99A-F900-0A8E-B58A830233F7}"/>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pic>
        <p:nvPicPr>
          <p:cNvPr id="7" name="Shape 1440" descr="C:\Users\admin\Desktop\SE Resumes\logo_1152262_web.png">
            <a:extLst>
              <a:ext uri="{FF2B5EF4-FFF2-40B4-BE49-F238E27FC236}">
                <a16:creationId xmlns:a16="http://schemas.microsoft.com/office/drawing/2014/main" id="{EDDFD0F1-C0DD-3C3B-9F48-526BD99DA798}"/>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pic>
        <p:nvPicPr>
          <p:cNvPr id="3074" name="Picture 2" descr="Generated image">
            <a:extLst>
              <a:ext uri="{FF2B5EF4-FFF2-40B4-BE49-F238E27FC236}">
                <a16:creationId xmlns:a16="http://schemas.microsoft.com/office/drawing/2014/main" id="{D717E57E-55A4-D26A-8061-816D0EB42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253" y="1012873"/>
            <a:ext cx="5143500" cy="374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5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E19C0-8D60-5A5B-519D-2076D96C6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DBFE3-CB18-6865-B71C-C082FE36B495}"/>
              </a:ext>
            </a:extLst>
          </p:cNvPr>
          <p:cNvSpPr>
            <a:spLocks noGrp="1"/>
          </p:cNvSpPr>
          <p:nvPr>
            <p:ph type="title"/>
          </p:nvPr>
        </p:nvSpPr>
        <p:spPr>
          <a:xfrm>
            <a:off x="710275" y="70339"/>
            <a:ext cx="3946131" cy="942536"/>
          </a:xfrm>
        </p:spPr>
        <p:txBody>
          <a:bodyPr/>
          <a:lstStyle/>
          <a:p>
            <a:r>
              <a:rPr lang="en-US" dirty="0"/>
              <a:t>BERT and GPT</a:t>
            </a:r>
            <a:br>
              <a:rPr lang="en-US" dirty="0"/>
            </a:br>
            <a:endParaRPr lang="en-US" dirty="0"/>
          </a:p>
        </p:txBody>
      </p:sp>
      <p:sp>
        <p:nvSpPr>
          <p:cNvPr id="3" name="TextBox 2">
            <a:extLst>
              <a:ext uri="{FF2B5EF4-FFF2-40B4-BE49-F238E27FC236}">
                <a16:creationId xmlns:a16="http://schemas.microsoft.com/office/drawing/2014/main" id="{1BA0FDF5-2824-E4BB-A925-FA68CD0EE031}"/>
              </a:ext>
            </a:extLst>
          </p:cNvPr>
          <p:cNvSpPr txBox="1"/>
          <p:nvPr/>
        </p:nvSpPr>
        <p:spPr>
          <a:xfrm>
            <a:off x="1019908" y="1012874"/>
            <a:ext cx="7322234" cy="307777"/>
          </a:xfrm>
          <a:prstGeom prst="rect">
            <a:avLst/>
          </a:prstGeom>
          <a:noFill/>
        </p:spPr>
        <p:txBody>
          <a:bodyPr wrap="square" rtlCol="0">
            <a:spAutoFit/>
          </a:bodyPr>
          <a:lstStyle/>
          <a:p>
            <a:r>
              <a:rPr lang="en-US" dirty="0"/>
              <a:t>.</a:t>
            </a:r>
          </a:p>
        </p:txBody>
      </p:sp>
      <p:pic>
        <p:nvPicPr>
          <p:cNvPr id="7" name="Shape 1440" descr="C:\Users\admin\Desktop\SE Resumes\logo_1152262_web.png">
            <a:extLst>
              <a:ext uri="{FF2B5EF4-FFF2-40B4-BE49-F238E27FC236}">
                <a16:creationId xmlns:a16="http://schemas.microsoft.com/office/drawing/2014/main" id="{EF9E1058-2DCE-5543-4C8D-A3A6DB850869}"/>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graphicFrame>
        <p:nvGraphicFramePr>
          <p:cNvPr id="4" name="Table 3">
            <a:extLst>
              <a:ext uri="{FF2B5EF4-FFF2-40B4-BE49-F238E27FC236}">
                <a16:creationId xmlns:a16="http://schemas.microsoft.com/office/drawing/2014/main" id="{F8EAF6D7-0069-F1D7-D32D-3E79A1D4429A}"/>
              </a:ext>
            </a:extLst>
          </p:cNvPr>
          <p:cNvGraphicFramePr>
            <a:graphicFrameLocks noGrp="1"/>
          </p:cNvGraphicFramePr>
          <p:nvPr>
            <p:extLst>
              <p:ext uri="{D42A27DB-BD31-4B8C-83A1-F6EECF244321}">
                <p14:modId xmlns:p14="http://schemas.microsoft.com/office/powerpoint/2010/main" val="1767920237"/>
              </p:ext>
            </p:extLst>
          </p:nvPr>
        </p:nvGraphicFramePr>
        <p:xfrm>
          <a:off x="625207" y="837028"/>
          <a:ext cx="7716935" cy="2773680"/>
        </p:xfrm>
        <a:graphic>
          <a:graphicData uri="http://schemas.openxmlformats.org/drawingml/2006/table">
            <a:tbl>
              <a:tblPr/>
              <a:tblGrid>
                <a:gridCol w="3854548">
                  <a:extLst>
                    <a:ext uri="{9D8B030D-6E8A-4147-A177-3AD203B41FA5}">
                      <a16:colId xmlns:a16="http://schemas.microsoft.com/office/drawing/2014/main" val="2852026649"/>
                    </a:ext>
                  </a:extLst>
                </a:gridCol>
                <a:gridCol w="3862387">
                  <a:extLst>
                    <a:ext uri="{9D8B030D-6E8A-4147-A177-3AD203B41FA5}">
                      <a16:colId xmlns:a16="http://schemas.microsoft.com/office/drawing/2014/main" val="4179610979"/>
                    </a:ext>
                  </a:extLst>
                </a:gridCol>
              </a:tblGrid>
              <a:tr h="304800">
                <a:tc>
                  <a:txBody>
                    <a:bodyPr/>
                    <a:lstStyle/>
                    <a:p>
                      <a:r>
                        <a:rPr lang="en-US" sz="1400" b="1" dirty="0"/>
                        <a:t>BERT</a:t>
                      </a:r>
                    </a:p>
                  </a:txBody>
                  <a:tcPr anchor="ctr">
                    <a:lnL>
                      <a:noFill/>
                    </a:lnL>
                    <a:lnR>
                      <a:noFill/>
                    </a:lnR>
                    <a:lnT>
                      <a:noFill/>
                    </a:lnT>
                    <a:lnB>
                      <a:noFill/>
                    </a:lnB>
                    <a:noFill/>
                  </a:tcPr>
                </a:tc>
                <a:tc>
                  <a:txBody>
                    <a:bodyPr/>
                    <a:lstStyle/>
                    <a:p>
                      <a:r>
                        <a:rPr lang="en-US" sz="1400" b="1" dirty="0"/>
                        <a:t>GPT</a:t>
                      </a:r>
                    </a:p>
                  </a:txBody>
                  <a:tcPr anchor="ctr">
                    <a:lnL>
                      <a:noFill/>
                    </a:lnL>
                    <a:lnR>
                      <a:noFill/>
                    </a:lnR>
                    <a:lnT>
                      <a:noFill/>
                    </a:lnT>
                    <a:lnB>
                      <a:noFill/>
                    </a:lnB>
                    <a:noFill/>
                  </a:tcPr>
                </a:tc>
                <a:extLst>
                  <a:ext uri="{0D108BD9-81ED-4DB2-BD59-A6C34878D82A}">
                    <a16:rowId xmlns:a16="http://schemas.microsoft.com/office/drawing/2014/main" val="2355413408"/>
                  </a:ext>
                </a:extLst>
              </a:tr>
              <a:tr h="518160">
                <a:tc>
                  <a:txBody>
                    <a:bodyPr/>
                    <a:lstStyle/>
                    <a:p>
                      <a:pPr marL="285750" indent="-285750">
                        <a:buFont typeface="Wingdings" panose="05000000000000000000" pitchFamily="2" charset="2"/>
                        <a:buChar char="Ø"/>
                      </a:pPr>
                      <a:r>
                        <a:rPr lang="en-US" sz="1400"/>
                        <a:t>Bidirectional Encoder Representations from Transformers</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a:t>Generative Pre-trained Transformer</a:t>
                      </a:r>
                    </a:p>
                  </a:txBody>
                  <a:tcPr anchor="ctr">
                    <a:lnL>
                      <a:noFill/>
                    </a:lnL>
                    <a:lnR>
                      <a:noFill/>
                    </a:lnR>
                    <a:lnT>
                      <a:noFill/>
                    </a:lnT>
                    <a:lnB>
                      <a:noFill/>
                    </a:lnB>
                    <a:noFill/>
                  </a:tcPr>
                </a:tc>
                <a:extLst>
                  <a:ext uri="{0D108BD9-81ED-4DB2-BD59-A6C34878D82A}">
                    <a16:rowId xmlns:a16="http://schemas.microsoft.com/office/drawing/2014/main" val="460353008"/>
                  </a:ext>
                </a:extLst>
              </a:tr>
              <a:tr h="304800">
                <a:tc>
                  <a:txBody>
                    <a:bodyPr/>
                    <a:lstStyle/>
                    <a:p>
                      <a:pPr marL="285750" indent="-285750">
                        <a:buFont typeface="Wingdings" panose="05000000000000000000" pitchFamily="2" charset="2"/>
                        <a:buChar char="Ø"/>
                      </a:pPr>
                      <a:r>
                        <a:rPr lang="en-US" sz="1400"/>
                        <a:t>Encoder-only Transformer</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a:t>Decoder-only Transformer</a:t>
                      </a:r>
                    </a:p>
                  </a:txBody>
                  <a:tcPr anchor="ctr">
                    <a:lnL>
                      <a:noFill/>
                    </a:lnL>
                    <a:lnR>
                      <a:noFill/>
                    </a:lnR>
                    <a:lnT>
                      <a:noFill/>
                    </a:lnT>
                    <a:lnB>
                      <a:noFill/>
                    </a:lnB>
                    <a:noFill/>
                  </a:tcPr>
                </a:tc>
                <a:extLst>
                  <a:ext uri="{0D108BD9-81ED-4DB2-BD59-A6C34878D82A}">
                    <a16:rowId xmlns:a16="http://schemas.microsoft.com/office/drawing/2014/main" val="4045012812"/>
                  </a:ext>
                </a:extLst>
              </a:tr>
              <a:tr h="518160">
                <a:tc>
                  <a:txBody>
                    <a:bodyPr/>
                    <a:lstStyle/>
                    <a:p>
                      <a:pPr marL="285750" indent="-285750">
                        <a:buFont typeface="Wingdings" panose="05000000000000000000" pitchFamily="2" charset="2"/>
                        <a:buChar char="Ø"/>
                      </a:pPr>
                      <a:r>
                        <a:rPr lang="en-US" sz="1400"/>
                        <a:t>Masked Language Modeling + Next Sentence Prediction</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a:t>Autoregressive Language Modeling</a:t>
                      </a:r>
                    </a:p>
                  </a:txBody>
                  <a:tcPr anchor="ctr">
                    <a:lnL>
                      <a:noFill/>
                    </a:lnL>
                    <a:lnR>
                      <a:noFill/>
                    </a:lnR>
                    <a:lnT>
                      <a:noFill/>
                    </a:lnT>
                    <a:lnB>
                      <a:noFill/>
                    </a:lnB>
                    <a:noFill/>
                  </a:tcPr>
                </a:tc>
                <a:extLst>
                  <a:ext uri="{0D108BD9-81ED-4DB2-BD59-A6C34878D82A}">
                    <a16:rowId xmlns:a16="http://schemas.microsoft.com/office/drawing/2014/main" val="1483470498"/>
                  </a:ext>
                </a:extLst>
              </a:tr>
              <a:tr h="304800">
                <a:tc>
                  <a:txBody>
                    <a:bodyPr/>
                    <a:lstStyle/>
                    <a:p>
                      <a:pPr marL="285750" indent="-285750">
                        <a:buFont typeface="Wingdings" panose="05000000000000000000" pitchFamily="2" charset="2"/>
                        <a:buChar char="Ø"/>
                      </a:pPr>
                      <a:r>
                        <a:rPr lang="en-US" sz="1400"/>
                        <a:t>Bidirectional context (left &amp; right)</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a:t>Unidirectional context (left to right)</a:t>
                      </a:r>
                    </a:p>
                  </a:txBody>
                  <a:tcPr anchor="ctr">
                    <a:lnL>
                      <a:noFill/>
                    </a:lnL>
                    <a:lnR>
                      <a:noFill/>
                    </a:lnR>
                    <a:lnT>
                      <a:noFill/>
                    </a:lnT>
                    <a:lnB>
                      <a:noFill/>
                    </a:lnB>
                    <a:noFill/>
                  </a:tcPr>
                </a:tc>
                <a:extLst>
                  <a:ext uri="{0D108BD9-81ED-4DB2-BD59-A6C34878D82A}">
                    <a16:rowId xmlns:a16="http://schemas.microsoft.com/office/drawing/2014/main" val="2354570065"/>
                  </a:ext>
                </a:extLst>
              </a:tr>
              <a:tr h="518160">
                <a:tc>
                  <a:txBody>
                    <a:bodyPr/>
                    <a:lstStyle/>
                    <a:p>
                      <a:pPr marL="285750" indent="-285750">
                        <a:buFont typeface="Wingdings" panose="05000000000000000000" pitchFamily="2" charset="2"/>
                        <a:buChar char="Ø"/>
                      </a:pPr>
                      <a:r>
                        <a:rPr lang="en-US" sz="1400"/>
                        <a:t>Best for understanding tasks (QA, sentiment, classification)</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dirty="0"/>
                        <a:t>Best for text generation, completion, summarization</a:t>
                      </a:r>
                    </a:p>
                  </a:txBody>
                  <a:tcPr anchor="ctr">
                    <a:lnL>
                      <a:noFill/>
                    </a:lnL>
                    <a:lnR>
                      <a:noFill/>
                    </a:lnR>
                    <a:lnT>
                      <a:noFill/>
                    </a:lnT>
                    <a:lnB>
                      <a:noFill/>
                    </a:lnB>
                    <a:noFill/>
                  </a:tcPr>
                </a:tc>
                <a:extLst>
                  <a:ext uri="{0D108BD9-81ED-4DB2-BD59-A6C34878D82A}">
                    <a16:rowId xmlns:a16="http://schemas.microsoft.com/office/drawing/2014/main" val="426844472"/>
                  </a:ext>
                </a:extLst>
              </a:tr>
              <a:tr h="304800">
                <a:tc>
                  <a:txBody>
                    <a:bodyPr/>
                    <a:lstStyle/>
                    <a:p>
                      <a:pPr marL="285750" indent="-285750">
                        <a:buFont typeface="Wingdings" panose="05000000000000000000" pitchFamily="2" charset="2"/>
                        <a:buChar char="Ø"/>
                      </a:pPr>
                      <a:r>
                        <a:rPr lang="en-US" sz="1400" dirty="0"/>
                        <a:t>Examples: BERT-base, BERT-large</a:t>
                      </a:r>
                    </a:p>
                  </a:txBody>
                  <a:tcPr anchor="ctr">
                    <a:lnL>
                      <a:noFill/>
                    </a:lnL>
                    <a:lnR>
                      <a:noFill/>
                    </a:lnR>
                    <a:lnT>
                      <a:noFill/>
                    </a:lnT>
                    <a:lnB>
                      <a:noFill/>
                    </a:lnB>
                    <a:noFill/>
                  </a:tcPr>
                </a:tc>
                <a:tc>
                  <a:txBody>
                    <a:bodyPr/>
                    <a:lstStyle/>
                    <a:p>
                      <a:pPr marL="285750" indent="-285750">
                        <a:buFont typeface="Wingdings" panose="05000000000000000000" pitchFamily="2" charset="2"/>
                        <a:buChar char="Ø"/>
                      </a:pPr>
                      <a:r>
                        <a:rPr lang="en-US" sz="1400" dirty="0"/>
                        <a:t>Examples: GPT-2, GPT-3, GPT-4</a:t>
                      </a:r>
                    </a:p>
                  </a:txBody>
                  <a:tcPr anchor="ctr">
                    <a:lnL>
                      <a:noFill/>
                    </a:lnL>
                    <a:lnR>
                      <a:noFill/>
                    </a:lnR>
                    <a:lnT>
                      <a:noFill/>
                    </a:lnT>
                    <a:lnB>
                      <a:noFill/>
                    </a:lnB>
                    <a:noFill/>
                  </a:tcPr>
                </a:tc>
                <a:extLst>
                  <a:ext uri="{0D108BD9-81ED-4DB2-BD59-A6C34878D82A}">
                    <a16:rowId xmlns:a16="http://schemas.microsoft.com/office/drawing/2014/main" val="1233597580"/>
                  </a:ext>
                </a:extLst>
              </a:tr>
            </a:tbl>
          </a:graphicData>
        </a:graphic>
      </p:graphicFrame>
    </p:spTree>
    <p:extLst>
      <p:ext uri="{BB962C8B-B14F-4D97-AF65-F5344CB8AC3E}">
        <p14:creationId xmlns:p14="http://schemas.microsoft.com/office/powerpoint/2010/main" val="59760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D745-2E7F-843F-BA51-A22BCA909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0C1F5-5573-F787-2BC0-5280B6B4BC27}"/>
              </a:ext>
            </a:extLst>
          </p:cNvPr>
          <p:cNvSpPr>
            <a:spLocks noGrp="1"/>
          </p:cNvSpPr>
          <p:nvPr>
            <p:ph type="title"/>
          </p:nvPr>
        </p:nvSpPr>
        <p:spPr>
          <a:xfrm>
            <a:off x="710275" y="70339"/>
            <a:ext cx="3910962" cy="942536"/>
          </a:xfrm>
        </p:spPr>
        <p:txBody>
          <a:bodyPr/>
          <a:lstStyle/>
          <a:p>
            <a:r>
              <a:rPr lang="en-US" dirty="0"/>
              <a:t>Stages of building LLM</a:t>
            </a:r>
            <a:br>
              <a:rPr lang="en-US" dirty="0"/>
            </a:br>
            <a:endParaRPr lang="en-US" dirty="0"/>
          </a:p>
        </p:txBody>
      </p:sp>
      <p:sp>
        <p:nvSpPr>
          <p:cNvPr id="3" name="TextBox 2">
            <a:extLst>
              <a:ext uri="{FF2B5EF4-FFF2-40B4-BE49-F238E27FC236}">
                <a16:creationId xmlns:a16="http://schemas.microsoft.com/office/drawing/2014/main" id="{E9E16679-CD3D-372D-EE25-56842B7BEFB1}"/>
              </a:ext>
            </a:extLst>
          </p:cNvPr>
          <p:cNvSpPr txBox="1"/>
          <p:nvPr/>
        </p:nvSpPr>
        <p:spPr>
          <a:xfrm>
            <a:off x="1019908" y="1012874"/>
            <a:ext cx="7322234" cy="954107"/>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three stages of building an LLM</a:t>
            </a:r>
          </a:p>
          <a:p>
            <a:pPr marL="285750" indent="-285750">
              <a:buFont typeface="Wingdings" panose="05000000000000000000" pitchFamily="2" charset="2"/>
              <a:buChar char="Ø"/>
            </a:pPr>
            <a:r>
              <a:rPr lang="en-US" b="1" dirty="0"/>
              <a:t>Stage 1: </a:t>
            </a:r>
            <a:r>
              <a:rPr lang="en-US" dirty="0"/>
              <a:t> Data preparation and sampling</a:t>
            </a:r>
          </a:p>
          <a:p>
            <a:pPr marL="285750" indent="-285750">
              <a:buFont typeface="Wingdings" panose="05000000000000000000" pitchFamily="2" charset="2"/>
              <a:buChar char="Ø"/>
            </a:pPr>
            <a:r>
              <a:rPr lang="en-US" b="1" dirty="0"/>
              <a:t>Stage 2: </a:t>
            </a:r>
            <a:r>
              <a:rPr lang="en-US" dirty="0"/>
              <a:t>Pre-training</a:t>
            </a:r>
          </a:p>
          <a:p>
            <a:pPr marL="285750" indent="-285750">
              <a:buFont typeface="Wingdings" panose="05000000000000000000" pitchFamily="2" charset="2"/>
              <a:buChar char="Ø"/>
            </a:pPr>
            <a:r>
              <a:rPr lang="en-US" b="1" dirty="0"/>
              <a:t>Stage 3: </a:t>
            </a:r>
            <a:r>
              <a:rPr lang="en-US" dirty="0"/>
              <a:t>Fine-tuning</a:t>
            </a:r>
            <a:endParaRPr lang="en-US" b="1" dirty="0"/>
          </a:p>
        </p:txBody>
      </p:sp>
      <p:pic>
        <p:nvPicPr>
          <p:cNvPr id="7" name="Shape 1440" descr="C:\Users\admin\Desktop\SE Resumes\logo_1152262_web.png">
            <a:extLst>
              <a:ext uri="{FF2B5EF4-FFF2-40B4-BE49-F238E27FC236}">
                <a16:creationId xmlns:a16="http://schemas.microsoft.com/office/drawing/2014/main" id="{73E8B335-6FAD-E214-AABF-E61F17F1D24D}"/>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pic>
        <p:nvPicPr>
          <p:cNvPr id="4098" name="Picture 2">
            <a:extLst>
              <a:ext uri="{FF2B5EF4-FFF2-40B4-BE49-F238E27FC236}">
                <a16:creationId xmlns:a16="http://schemas.microsoft.com/office/drawing/2014/main" id="{79364BD7-800F-A1DA-169C-F2B70ED26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045"/>
          <a:stretch/>
        </p:blipFill>
        <p:spPr bwMode="auto">
          <a:xfrm>
            <a:off x="1019908" y="2504901"/>
            <a:ext cx="6699299" cy="237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31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CE571-2D15-1594-AB27-B38977C1C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6A990-5509-B136-7FCA-6C96898F98B6}"/>
              </a:ext>
            </a:extLst>
          </p:cNvPr>
          <p:cNvSpPr>
            <a:spLocks noGrp="1"/>
          </p:cNvSpPr>
          <p:nvPr>
            <p:ph type="title"/>
          </p:nvPr>
        </p:nvSpPr>
        <p:spPr>
          <a:xfrm>
            <a:off x="710274" y="510907"/>
            <a:ext cx="6035183" cy="389425"/>
          </a:xfrm>
        </p:spPr>
        <p:txBody>
          <a:bodyPr/>
          <a:lstStyle/>
          <a:p>
            <a:r>
              <a:rPr lang="en-US" dirty="0"/>
              <a:t>Stage-1 : Data preparation and sampling (Tokenization)</a:t>
            </a:r>
            <a:br>
              <a:rPr lang="en-US" dirty="0"/>
            </a:br>
            <a:endParaRPr lang="en-US" dirty="0"/>
          </a:p>
        </p:txBody>
      </p:sp>
      <p:pic>
        <p:nvPicPr>
          <p:cNvPr id="7" name="Shape 1440" descr="C:\Users\admin\Desktop\SE Resumes\logo_1152262_web.png">
            <a:extLst>
              <a:ext uri="{FF2B5EF4-FFF2-40B4-BE49-F238E27FC236}">
                <a16:creationId xmlns:a16="http://schemas.microsoft.com/office/drawing/2014/main" id="{1E576725-AB1D-C3F3-E62B-AAFC260E72DC}"/>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E719B54D-B92E-1096-BA15-215CFF37A46B}"/>
              </a:ext>
            </a:extLst>
          </p:cNvPr>
          <p:cNvSpPr txBox="1"/>
          <p:nvPr/>
        </p:nvSpPr>
        <p:spPr>
          <a:xfrm>
            <a:off x="618978" y="1069145"/>
            <a:ext cx="8209247" cy="1169551"/>
          </a:xfrm>
          <a:prstGeom prst="rect">
            <a:avLst/>
          </a:prstGeom>
          <a:noFill/>
        </p:spPr>
        <p:txBody>
          <a:bodyPr wrap="square" rtlCol="0">
            <a:spAutoFit/>
          </a:bodyPr>
          <a:lstStyle/>
          <a:p>
            <a:pPr marL="285750" indent="-285750">
              <a:buFont typeface="Wingdings" panose="05000000000000000000" pitchFamily="2" charset="2"/>
              <a:buChar char="Ø"/>
            </a:pPr>
            <a:r>
              <a:rPr lang="en-US" b="1" dirty="0"/>
              <a:t>Tokenization: </a:t>
            </a:r>
            <a:r>
              <a:rPr lang="en-US" dirty="0"/>
              <a:t>Breaking down text into smaller chunks called tokens and this process is called Tokenization and there are three stages</a:t>
            </a:r>
            <a:br>
              <a:rPr lang="en-US" dirty="0"/>
            </a:br>
            <a:r>
              <a:rPr lang="en-US" dirty="0"/>
              <a:t> </a:t>
            </a:r>
            <a:r>
              <a:rPr lang="en-US" b="1" dirty="0"/>
              <a:t>Step 1</a:t>
            </a:r>
            <a:r>
              <a:rPr lang="en-US" dirty="0"/>
              <a:t> : Splitting text into individual tokens.</a:t>
            </a:r>
            <a:br>
              <a:rPr lang="en-US" dirty="0"/>
            </a:br>
            <a:r>
              <a:rPr lang="en-US" dirty="0"/>
              <a:t> </a:t>
            </a:r>
            <a:r>
              <a:rPr lang="en-US" b="1" dirty="0"/>
              <a:t>Step 2</a:t>
            </a:r>
            <a:r>
              <a:rPr lang="en-US" dirty="0"/>
              <a:t> : convert token into token Id’s.</a:t>
            </a:r>
            <a:br>
              <a:rPr lang="en-US" dirty="0"/>
            </a:br>
            <a:r>
              <a:rPr lang="en-US" dirty="0"/>
              <a:t> </a:t>
            </a:r>
            <a:r>
              <a:rPr lang="en-US" b="1" dirty="0"/>
              <a:t>Step 3</a:t>
            </a:r>
            <a:r>
              <a:rPr lang="en-US" dirty="0"/>
              <a:t> : Encode token id’s into vector representation.</a:t>
            </a:r>
            <a:r>
              <a:rPr lang="en-US" b="1" dirty="0"/>
              <a:t> </a:t>
            </a:r>
          </a:p>
        </p:txBody>
      </p:sp>
    </p:spTree>
    <p:extLst>
      <p:ext uri="{BB962C8B-B14F-4D97-AF65-F5344CB8AC3E}">
        <p14:creationId xmlns:p14="http://schemas.microsoft.com/office/powerpoint/2010/main" val="989609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D42F9-92E9-4B3A-B732-AC7AC467A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EBCFF-EFF9-3D87-2923-8B95FF1E1B61}"/>
              </a:ext>
            </a:extLst>
          </p:cNvPr>
          <p:cNvSpPr>
            <a:spLocks noGrp="1"/>
          </p:cNvSpPr>
          <p:nvPr>
            <p:ph type="title"/>
          </p:nvPr>
        </p:nvSpPr>
        <p:spPr>
          <a:xfrm>
            <a:off x="478303" y="112543"/>
            <a:ext cx="5275384" cy="398364"/>
          </a:xfrm>
        </p:spPr>
        <p:txBody>
          <a:bodyPr/>
          <a:lstStyle/>
          <a:p>
            <a:r>
              <a:rPr lang="en-US" dirty="0"/>
              <a:t>Tokenization code</a:t>
            </a:r>
          </a:p>
        </p:txBody>
      </p:sp>
      <p:pic>
        <p:nvPicPr>
          <p:cNvPr id="7" name="Shape 1440" descr="C:\Users\admin\Desktop\SE Resumes\logo_1152262_web.png">
            <a:extLst>
              <a:ext uri="{FF2B5EF4-FFF2-40B4-BE49-F238E27FC236}">
                <a16:creationId xmlns:a16="http://schemas.microsoft.com/office/drawing/2014/main" id="{96856A23-90BB-8092-9639-44160BE65A4C}"/>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03F067CA-BA79-2279-4F84-0D801A483E5B}"/>
              </a:ext>
            </a:extLst>
          </p:cNvPr>
          <p:cNvSpPr txBox="1"/>
          <p:nvPr/>
        </p:nvSpPr>
        <p:spPr>
          <a:xfrm>
            <a:off x="717452" y="724486"/>
            <a:ext cx="6513342" cy="3684342"/>
          </a:xfrm>
          <a:prstGeom prst="rect">
            <a:avLst/>
          </a:prstGeom>
          <a:noFill/>
        </p:spPr>
        <p:txBody>
          <a:bodyPr wrap="square" rtlCol="0">
            <a:spAutoFit/>
          </a:bodyPr>
          <a:lstStyle/>
          <a:p>
            <a:pPr>
              <a:lnSpc>
                <a:spcPts val="1425"/>
              </a:lnSpc>
              <a:buNone/>
            </a:pPr>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re</a:t>
            </a:r>
            <a:endParaRPr lang="en-US" b="0" dirty="0">
              <a:solidFill>
                <a:srgbClr val="CCCCCC"/>
              </a:solidFill>
              <a:effectLst/>
              <a:latin typeface="Consolas" panose="020B0609020204030204" pitchFamily="49" charset="0"/>
            </a:endParaRPr>
          </a:p>
          <a:p>
            <a:pPr>
              <a:lnSpc>
                <a:spcPts val="1425"/>
              </a:lnSpc>
              <a:buNone/>
            </a:pP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Sample text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"hi how are you"</a:t>
            </a:r>
            <a:endParaRPr lang="en-US" b="0" dirty="0">
              <a:solidFill>
                <a:srgbClr val="CCCCCC"/>
              </a:solidFill>
              <a:effectLst/>
              <a:latin typeface="Consolas" panose="020B0609020204030204" pitchFamily="49" charset="0"/>
            </a:endParaRPr>
          </a:p>
          <a:p>
            <a:pPr>
              <a:lnSpc>
                <a:spcPts val="1425"/>
              </a:lnSpc>
              <a:buNone/>
            </a:pPr>
            <a:r>
              <a:rPr lang="en-US" b="0" dirty="0" err="1">
                <a:solidFill>
                  <a:srgbClr val="9CDCFE"/>
                </a:solidFill>
                <a:effectLst/>
                <a:latin typeface="Consolas" panose="020B0609020204030204" pitchFamily="49" charset="0"/>
              </a:rPr>
              <a:t>unknown_text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"hi where are you now"</a:t>
            </a:r>
            <a:r>
              <a:rPr lang="en-US" b="0" dirty="0">
                <a:solidFill>
                  <a:srgbClr val="CCCCCC"/>
                </a:solidFill>
                <a:effectLst/>
                <a:latin typeface="Consolas" panose="020B0609020204030204" pitchFamily="49" charset="0"/>
              </a:rPr>
              <a:t>  </a:t>
            </a:r>
          </a:p>
          <a:p>
            <a:pPr>
              <a:lnSpc>
                <a:spcPts val="1425"/>
              </a:lnSpc>
              <a:buNone/>
            </a:pP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Step 1: Tokenize the text using regex</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tokenize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re</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split</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r</a:t>
            </a:r>
            <a:r>
              <a:rPr lang="en-US" b="0" dirty="0">
                <a:solidFill>
                  <a:srgbClr val="D16969"/>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16969"/>
                </a:solidFill>
                <a:effectLst/>
                <a:latin typeface="Consolas" panose="020B0609020204030204" pitchFamily="49" charset="0"/>
              </a:rPr>
              <a:t>,.:;?_!"()</a:t>
            </a:r>
            <a:r>
              <a:rPr lang="en-US" b="0" dirty="0">
                <a:solidFill>
                  <a:srgbClr val="D7BA7D"/>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16969"/>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16969"/>
                </a:solidFill>
                <a:effectLst/>
                <a:latin typeface="Consolas" panose="020B0609020204030204" pitchFamily="49" charset="0"/>
              </a:rPr>
              <a:t>\s</a:t>
            </a:r>
            <a:r>
              <a:rPr lang="en-US" b="0" dirty="0">
                <a:solidFill>
                  <a:srgbClr val="CE9178"/>
                </a:solidFill>
                <a:effectLst/>
                <a:latin typeface="Consolas" panose="020B0609020204030204" pitchFamily="49" charset="0"/>
              </a:rPr>
              <a:t>)</a:t>
            </a:r>
            <a:r>
              <a:rPr lang="en-US" b="0" dirty="0">
                <a:solidFill>
                  <a:srgbClr val="D16969"/>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strip</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strip</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tokenize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a:t>
            </a:r>
          </a:p>
          <a:p>
            <a:pPr>
              <a:lnSpc>
                <a:spcPts val="1425"/>
              </a:lnSpc>
              <a:buNone/>
            </a:pP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Step 2: Create a vocabulary</a:t>
            </a:r>
            <a:endParaRPr lang="en-US" b="0" dirty="0">
              <a:solidFill>
                <a:srgbClr val="CCCCCC"/>
              </a:solidFill>
              <a:effectLst/>
              <a:latin typeface="Consolas" panose="020B0609020204030204" pitchFamily="49" charset="0"/>
            </a:endParaRPr>
          </a:p>
          <a:p>
            <a:pPr>
              <a:lnSpc>
                <a:spcPts val="1425"/>
              </a:lnSpc>
              <a:buNone/>
            </a:pPr>
            <a:r>
              <a:rPr lang="en-US" b="0" dirty="0">
                <a:solidFill>
                  <a:srgbClr val="9CDCFE"/>
                </a:solidFill>
                <a:effectLst/>
                <a:latin typeface="Consolas" panose="020B0609020204030204" pitchFamily="49" charset="0"/>
              </a:rPr>
              <a:t>vocab</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idx</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idx</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enumerate</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sorted</a:t>
            </a:r>
            <a:r>
              <a:rPr lang="en-US" b="0" dirty="0">
                <a:solidFill>
                  <a:srgbClr val="CCCCCC"/>
                </a:solidFill>
                <a:effectLst/>
                <a:latin typeface="Consolas" panose="020B0609020204030204" pitchFamily="49" charset="0"/>
              </a:rPr>
              <a:t>(</a:t>
            </a:r>
            <a:r>
              <a:rPr lang="en-US" b="0" dirty="0">
                <a:solidFill>
                  <a:srgbClr val="4EC9B0"/>
                </a:solidFill>
                <a:effectLst/>
                <a:latin typeface="Consolas" panose="020B0609020204030204" pitchFamily="49" charset="0"/>
              </a:rPr>
              <a:t>set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a:t>
            </a:r>
          </a:p>
          <a:p>
            <a:pPr>
              <a:lnSpc>
                <a:spcPts val="1425"/>
              </a:lnSpc>
              <a:buNone/>
            </a:pP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"Vocabulary:"</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vocab</a:t>
            </a:r>
            <a:r>
              <a:rPr lang="en-US" b="0" dirty="0">
                <a:solidFill>
                  <a:srgbClr val="CCCCCC"/>
                </a:solidFill>
                <a:effectLst/>
                <a:latin typeface="Consolas" panose="020B0609020204030204" pitchFamily="49" charset="0"/>
              </a:rPr>
              <a: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811352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133" name="Google Shape;133;p16"/>
          <p:cNvGrpSpPr/>
          <p:nvPr/>
        </p:nvGrpSpPr>
        <p:grpSpPr>
          <a:xfrm>
            <a:off x="5969925" y="933293"/>
            <a:ext cx="305983" cy="348636"/>
            <a:chOff x="6896644" y="3216007"/>
            <a:chExt cx="322917" cy="347876"/>
          </a:xfrm>
        </p:grpSpPr>
        <p:sp>
          <p:nvSpPr>
            <p:cNvPr id="134" name="Google Shape;134;p1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hape 1440" descr="C:\Users\admin\Desktop\SE Resumes\logo_1152262_web.png">
            <a:extLst>
              <a:ext uri="{FF2B5EF4-FFF2-40B4-BE49-F238E27FC236}">
                <a16:creationId xmlns:a16="http://schemas.microsoft.com/office/drawing/2014/main" id="{88D56451-9A63-48B9-5677-1368CD5BAE83}"/>
              </a:ext>
            </a:extLst>
          </p:cNvPr>
          <p:cNvPicPr preferRelativeResize="0"/>
          <p:nvPr/>
        </p:nvPicPr>
        <p:blipFill rotWithShape="1">
          <a:blip r:embed="rId3">
            <a:alphaModFix/>
          </a:blip>
          <a:srcRect/>
          <a:stretch/>
        </p:blipFill>
        <p:spPr>
          <a:xfrm>
            <a:off x="7786793" y="162027"/>
            <a:ext cx="1041432" cy="348880"/>
          </a:xfrm>
          <a:prstGeom prst="rect">
            <a:avLst/>
          </a:prstGeom>
          <a:noFill/>
          <a:ln>
            <a:noFill/>
          </a:ln>
        </p:spPr>
      </p:pic>
      <p:sp>
        <p:nvSpPr>
          <p:cNvPr id="95" name="Google Shape;95;p16"/>
          <p:cNvSpPr txBox="1">
            <a:spLocks noGrp="1"/>
          </p:cNvSpPr>
          <p:nvPr>
            <p:ph type="title"/>
          </p:nvPr>
        </p:nvSpPr>
        <p:spPr>
          <a:xfrm>
            <a:off x="584009" y="373325"/>
            <a:ext cx="1884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Agenda</a:t>
            </a:r>
            <a:endParaRPr dirty="0"/>
          </a:p>
        </p:txBody>
      </p:sp>
      <p:sp>
        <p:nvSpPr>
          <p:cNvPr id="7" name="TextBox 6">
            <a:extLst>
              <a:ext uri="{FF2B5EF4-FFF2-40B4-BE49-F238E27FC236}">
                <a16:creationId xmlns:a16="http://schemas.microsoft.com/office/drawing/2014/main" id="{B9DC7611-AE26-E9E1-0841-94D7CF0C4FBA}"/>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2" name="TextBox 1">
            <a:extLst>
              <a:ext uri="{FF2B5EF4-FFF2-40B4-BE49-F238E27FC236}">
                <a16:creationId xmlns:a16="http://schemas.microsoft.com/office/drawing/2014/main" id="{0281346B-B565-1845-002C-3C7FB3EDDACE}"/>
              </a:ext>
            </a:extLst>
          </p:cNvPr>
          <p:cNvSpPr txBox="1"/>
          <p:nvPr/>
        </p:nvSpPr>
        <p:spPr>
          <a:xfrm>
            <a:off x="669073" y="1097380"/>
            <a:ext cx="8159152" cy="3754874"/>
          </a:xfrm>
          <a:prstGeom prst="rect">
            <a:avLst/>
          </a:prstGeom>
          <a:noFill/>
        </p:spPr>
        <p:txBody>
          <a:bodyPr wrap="square" rtlCol="0">
            <a:spAutoFit/>
          </a:bodyPr>
          <a:lstStyle/>
          <a:p>
            <a:pPr marL="285750" indent="-285750">
              <a:buFont typeface="Wingdings" panose="05000000000000000000" pitchFamily="2" charset="2"/>
              <a:buChar char="Ø"/>
            </a:pPr>
            <a:r>
              <a:rPr lang="en-US" dirty="0"/>
              <a:t>Overview of Generative AI and Agentic AI</a:t>
            </a:r>
          </a:p>
          <a:p>
            <a:pPr marL="285750" indent="-285750">
              <a:buFont typeface="Wingdings" panose="05000000000000000000" pitchFamily="2" charset="2"/>
              <a:buChar char="Ø"/>
            </a:pPr>
            <a:r>
              <a:rPr lang="en-US" dirty="0"/>
              <a:t>Overview of Large Language Models(LLM’s) </a:t>
            </a:r>
          </a:p>
          <a:p>
            <a:pPr marL="285750" indent="-285750">
              <a:buFont typeface="Wingdings" panose="05000000000000000000" pitchFamily="2" charset="2"/>
              <a:buChar char="Ø"/>
            </a:pPr>
            <a:r>
              <a:rPr lang="en-US" dirty="0"/>
              <a:t>Use cases of LLM’s</a:t>
            </a:r>
          </a:p>
          <a:p>
            <a:pPr marL="285750" indent="-285750">
              <a:buFont typeface="Wingdings" panose="05000000000000000000" pitchFamily="2" charset="2"/>
              <a:buChar char="Ø"/>
            </a:pPr>
            <a:r>
              <a:rPr lang="en-US" dirty="0"/>
              <a:t>Pre training and Fine tuning</a:t>
            </a:r>
          </a:p>
          <a:p>
            <a:pPr marL="285750" indent="-285750">
              <a:buFont typeface="Wingdings" panose="05000000000000000000" pitchFamily="2" charset="2"/>
              <a:buChar char="Ø"/>
            </a:pPr>
            <a:r>
              <a:rPr lang="en-US" dirty="0"/>
              <a:t>Difference between NLP and LLM</a:t>
            </a:r>
          </a:p>
          <a:p>
            <a:pPr marL="285750" indent="-285750">
              <a:buFont typeface="Wingdings" panose="05000000000000000000" pitchFamily="2" charset="2"/>
              <a:buChar char="Ø"/>
            </a:pPr>
            <a:r>
              <a:rPr lang="en-US" dirty="0"/>
              <a:t>Steps to build LLM’s</a:t>
            </a:r>
          </a:p>
          <a:p>
            <a:pPr marL="285750" indent="-285750">
              <a:buFont typeface="Wingdings" panose="05000000000000000000" pitchFamily="2" charset="2"/>
              <a:buChar char="Ø"/>
            </a:pPr>
            <a:r>
              <a:rPr lang="en-US" dirty="0"/>
              <a:t>Transformers: The core of LLM’s, Architecture and Workflow</a:t>
            </a:r>
          </a:p>
          <a:p>
            <a:pPr marL="285750" indent="-285750">
              <a:buFont typeface="Wingdings" panose="05000000000000000000" pitchFamily="2" charset="2"/>
              <a:buChar char="Ø"/>
            </a:pPr>
            <a:r>
              <a:rPr lang="en-US" dirty="0"/>
              <a:t>Overview and Architecture of GPT</a:t>
            </a:r>
          </a:p>
          <a:p>
            <a:pPr marL="285750" indent="-285750">
              <a:buFont typeface="Wingdings" panose="05000000000000000000" pitchFamily="2" charset="2"/>
              <a:buChar char="Ø"/>
            </a:pPr>
            <a:r>
              <a:rPr lang="en-US" dirty="0"/>
              <a:t>BERT vs GPT</a:t>
            </a:r>
          </a:p>
          <a:p>
            <a:pPr marL="285750" indent="-285750">
              <a:buFont typeface="Wingdings" panose="05000000000000000000" pitchFamily="2" charset="2"/>
              <a:buChar char="Ø"/>
            </a:pPr>
            <a:r>
              <a:rPr lang="en-US" dirty="0"/>
              <a:t>Stages of building LLM</a:t>
            </a:r>
          </a:p>
          <a:p>
            <a:pPr marL="285750" indent="-285750">
              <a:buFont typeface="Wingdings" panose="05000000000000000000" pitchFamily="2" charset="2"/>
              <a:buChar char="Ø"/>
            </a:pPr>
            <a:r>
              <a:rPr lang="en-US" dirty="0"/>
              <a:t>Basic Tokenization code</a:t>
            </a:r>
          </a:p>
          <a:p>
            <a:pPr marL="285750" indent="-285750">
              <a:buFont typeface="Wingdings" panose="05000000000000000000" pitchFamily="2" charset="2"/>
              <a:buChar char="Ø"/>
            </a:pPr>
            <a:r>
              <a:rPr lang="en-US" dirty="0"/>
              <a:t>Types of Tokenization algorithm</a:t>
            </a:r>
          </a:p>
          <a:p>
            <a:pPr marL="285750" indent="-285750">
              <a:buFont typeface="Wingdings" panose="05000000000000000000" pitchFamily="2" charset="2"/>
              <a:buChar char="Ø"/>
            </a:pPr>
            <a:r>
              <a:rPr lang="en-US" dirty="0"/>
              <a:t>Byte pair encoding with code</a:t>
            </a:r>
          </a:p>
          <a:p>
            <a:pPr marL="285750" indent="-285750">
              <a:buFont typeface="Wingdings" panose="05000000000000000000" pitchFamily="2" charset="2"/>
              <a:buChar char="Ø"/>
            </a:pPr>
            <a:r>
              <a:rPr lang="en-US" dirty="0"/>
              <a:t>Input target pairs with code</a:t>
            </a:r>
          </a:p>
          <a:p>
            <a:pPr marL="285750" indent="-285750">
              <a:buFont typeface="Wingdings" panose="05000000000000000000" pitchFamily="2" charset="2"/>
              <a:buChar char="Ø"/>
            </a:pPr>
            <a:r>
              <a:rPr lang="en-US" dirty="0"/>
              <a:t>Token Embedding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6BC9-4419-1F46-91BE-387F69496AF2}"/>
            </a:ext>
          </a:extLst>
        </p:cNvPr>
        <p:cNvGrpSpPr/>
        <p:nvPr/>
      </p:nvGrpSpPr>
      <p:grpSpPr>
        <a:xfrm>
          <a:off x="0" y="0"/>
          <a:ext cx="0" cy="0"/>
          <a:chOff x="0" y="0"/>
          <a:chExt cx="0" cy="0"/>
        </a:xfrm>
      </p:grpSpPr>
      <p:pic>
        <p:nvPicPr>
          <p:cNvPr id="7" name="Shape 1440" descr="C:\Users\admin\Desktop\SE Resumes\logo_1152262_web.png">
            <a:extLst>
              <a:ext uri="{FF2B5EF4-FFF2-40B4-BE49-F238E27FC236}">
                <a16:creationId xmlns:a16="http://schemas.microsoft.com/office/drawing/2014/main" id="{0C023EC7-EA6C-A96E-B9BC-55258F7E7793}"/>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86DEABA7-D02A-CE3C-D7C4-C338BD61E1F6}"/>
              </a:ext>
            </a:extLst>
          </p:cNvPr>
          <p:cNvSpPr txBox="1"/>
          <p:nvPr/>
        </p:nvSpPr>
        <p:spPr>
          <a:xfrm>
            <a:off x="436098" y="162027"/>
            <a:ext cx="7223760" cy="5300169"/>
          </a:xfrm>
          <a:prstGeom prst="rect">
            <a:avLst/>
          </a:prstGeom>
          <a:noFill/>
        </p:spPr>
        <p:txBody>
          <a:bodyPr wrap="square" rtlCol="0">
            <a:spAutoFit/>
          </a:bodyPr>
          <a:lstStyle/>
          <a:p>
            <a:pPr>
              <a:lnSpc>
                <a:spcPts val="1425"/>
              </a:lnSpc>
              <a:buNone/>
            </a:pPr>
            <a:r>
              <a:rPr lang="en-US" b="0" dirty="0">
                <a:solidFill>
                  <a:srgbClr val="6A9955"/>
                </a:solidFill>
                <a:effectLst/>
                <a:latin typeface="Consolas" panose="020B0609020204030204" pitchFamily="49" charset="0"/>
              </a:rPr>
              <a:t># Step 3: Define tokenizer class</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class</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SimpleTokenizer</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__</a:t>
            </a:r>
            <a:r>
              <a:rPr lang="en-US" b="0" dirty="0" err="1">
                <a:solidFill>
                  <a:srgbClr val="DCDCAA"/>
                </a:solidFill>
                <a:effectLst/>
                <a:latin typeface="Consolas" panose="020B0609020204030204" pitchFamily="49" charset="0"/>
              </a:rPr>
              <a:t>init</a:t>
            </a:r>
            <a:r>
              <a:rPr lang="en-US" b="0" dirty="0">
                <a:solidFill>
                  <a:srgbClr val="DCDCAA"/>
                </a:solidFill>
                <a:effectLst/>
                <a:latin typeface="Consolas" panose="020B0609020204030204" pitchFamily="49" charset="0"/>
              </a:rPr>
              <a:t>__</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vocab</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vocab</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vocab</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rev_vocab</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k</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v</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vocab</a:t>
            </a:r>
            <a:r>
              <a:rPr lang="en-US" b="0" dirty="0" err="1">
                <a:solidFill>
                  <a:srgbClr val="CCCCCC"/>
                </a:solidFill>
                <a:effectLst/>
                <a:latin typeface="Consolas" panose="020B0609020204030204" pitchFamily="49" charset="0"/>
              </a:rPr>
              <a:t>.items</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encode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tokenize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vocab</a:t>
            </a:r>
            <a:r>
              <a:rPr lang="en-US" b="0" dirty="0" err="1">
                <a:solidFill>
                  <a:srgbClr val="CCCCCC"/>
                </a:solidFill>
                <a:effectLst/>
                <a:latin typeface="Consolas" panose="020B0609020204030204" pitchFamily="49" charset="0"/>
              </a:rPr>
              <a:t>.get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 -1 for unknowns</a:t>
            </a:r>
            <a:endParaRPr lang="en-US" b="0" dirty="0">
              <a:solidFill>
                <a:srgbClr val="CCCCCC"/>
              </a:solidFill>
              <a:effectLst/>
              <a:latin typeface="Consolas" panose="020B0609020204030204" pitchFamily="49" charset="0"/>
            </a:endParaRPr>
          </a:p>
          <a:p>
            <a:pPr>
              <a:lnSpc>
                <a:spcPts val="1425"/>
              </a:lnSpc>
              <a:buNone/>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decode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ids</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rev_vocab</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get</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"&lt;UNK&gt;"</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ids</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join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tokens</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Step 4: Try encoding and decoding</a:t>
            </a:r>
            <a:endParaRPr lang="en-US" b="0" dirty="0">
              <a:solidFill>
                <a:srgbClr val="CCCCCC"/>
              </a:solidFill>
              <a:effectLst/>
              <a:latin typeface="Consolas" panose="020B0609020204030204" pitchFamily="49" charset="0"/>
            </a:endParaRPr>
          </a:p>
          <a:p>
            <a:pPr>
              <a:lnSpc>
                <a:spcPts val="1425"/>
              </a:lnSpc>
              <a:buNone/>
            </a:pPr>
            <a:r>
              <a:rPr lang="en-US" b="0" dirty="0">
                <a:solidFill>
                  <a:srgbClr val="9CDCFE"/>
                </a:solidFill>
                <a:effectLst/>
                <a:latin typeface="Consolas" panose="020B0609020204030204" pitchFamily="49" charset="0"/>
              </a:rPr>
              <a:t>tokenizer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SimpleTokenizer</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vocab</a:t>
            </a:r>
            <a:r>
              <a:rPr lang="en-US" b="0" dirty="0">
                <a:solidFill>
                  <a:srgbClr val="CCCCCC"/>
                </a:solidFill>
                <a:effectLst/>
                <a:latin typeface="Consolas" panose="020B0609020204030204" pitchFamily="49" charset="0"/>
              </a:rPr>
              <a:t>)</a:t>
            </a:r>
          </a:p>
          <a:p>
            <a:pPr>
              <a:lnSpc>
                <a:spcPts val="1425"/>
              </a:lnSpc>
              <a:buNone/>
            </a:pPr>
            <a:r>
              <a:rPr lang="en-US" b="0" dirty="0">
                <a:solidFill>
                  <a:srgbClr val="9CDCFE"/>
                </a:solidFill>
                <a:effectLst/>
                <a:latin typeface="Consolas" panose="020B0609020204030204" pitchFamily="49" charset="0"/>
              </a:rPr>
              <a:t>encoded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tokenizer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encode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CCCCCC"/>
                </a:solidFill>
                <a:effectLst/>
                <a:latin typeface="Consolas" panose="020B0609020204030204" pitchFamily="49" charset="0"/>
              </a:rPr>
              <a:t>)</a:t>
            </a:r>
          </a:p>
          <a:p>
            <a:pPr>
              <a:lnSpc>
                <a:spcPts val="1425"/>
              </a:lnSpc>
              <a:buNone/>
            </a:pPr>
            <a:r>
              <a:rPr lang="en-US" b="0" dirty="0">
                <a:solidFill>
                  <a:srgbClr val="9CDCFE"/>
                </a:solidFill>
                <a:effectLst/>
                <a:latin typeface="Consolas" panose="020B0609020204030204" pitchFamily="49" charset="0"/>
              </a:rPr>
              <a:t>decoded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tokenizer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decode</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encoded</a:t>
            </a:r>
            <a:r>
              <a:rPr lang="en-US" b="0" dirty="0">
                <a:solidFill>
                  <a:srgbClr val="CCCCCC"/>
                </a:solidFill>
                <a:effectLst/>
                <a:latin typeface="Consolas" panose="020B0609020204030204" pitchFamily="49" charset="0"/>
              </a:rPr>
              <a:t>)</a:t>
            </a:r>
          </a:p>
          <a:p>
            <a:pPr>
              <a:lnSpc>
                <a:spcPts val="1425"/>
              </a:lnSpc>
              <a:buNone/>
            </a:pPr>
            <a:r>
              <a:rPr lang="en-US" b="0" dirty="0" err="1">
                <a:solidFill>
                  <a:srgbClr val="9CDCFE"/>
                </a:solidFill>
                <a:effectLst/>
                <a:latin typeface="Consolas" panose="020B0609020204030204" pitchFamily="49" charset="0"/>
              </a:rPr>
              <a:t>encoded_unknown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tokenizer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encode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unknown_text</a:t>
            </a:r>
            <a:r>
              <a:rPr lang="en-US" b="0" dirty="0">
                <a:solidFill>
                  <a:srgbClr val="CCCCCC"/>
                </a:solidFill>
                <a:effectLst/>
                <a:latin typeface="Consolas" panose="020B0609020204030204" pitchFamily="49" charset="0"/>
              </a:rPr>
              <a:t>)</a:t>
            </a:r>
          </a:p>
          <a:p>
            <a:pPr>
              <a:lnSpc>
                <a:spcPts val="1425"/>
              </a:lnSpc>
              <a:buNone/>
            </a:pPr>
            <a:r>
              <a:rPr lang="en-US" b="0" dirty="0" err="1">
                <a:solidFill>
                  <a:srgbClr val="9CDCFE"/>
                </a:solidFill>
                <a:effectLst/>
                <a:latin typeface="Consolas" panose="020B0609020204030204" pitchFamily="49" charset="0"/>
              </a:rPr>
              <a:t>decoded_unknown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tokenizer</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decode</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encoded_unknown</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"Encoded:"</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encoded</a:t>
            </a:r>
            <a:r>
              <a:rPr lang="en-US" b="0" dirty="0">
                <a:solidFill>
                  <a:srgbClr val="CCCCCC"/>
                </a:solidFill>
                <a:effectLst/>
                <a:latin typeface="Consolas" panose="020B0609020204030204" pitchFamily="49" charset="0"/>
              </a:rPr>
              <a:t>)</a:t>
            </a:r>
          </a:p>
          <a:p>
            <a:pPr>
              <a:lnSpc>
                <a:spcPts val="1425"/>
              </a:lnSpc>
              <a:buNone/>
            </a:pP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"Decoded:"</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decoded</a:t>
            </a:r>
            <a:r>
              <a:rPr lang="en-US" b="0" dirty="0">
                <a:solidFill>
                  <a:srgbClr val="CCCCCC"/>
                </a:solidFill>
                <a:effectLst/>
                <a:latin typeface="Consolas" panose="020B0609020204030204" pitchFamily="49" charset="0"/>
              </a:rPr>
              <a:t>)</a:t>
            </a:r>
          </a:p>
          <a:p>
            <a:pPr>
              <a:lnSpc>
                <a:spcPts val="1425"/>
              </a:lnSpc>
              <a:buNone/>
            </a:pP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7BA7D"/>
                </a:solidFill>
                <a:effectLst/>
                <a:latin typeface="Consolas" panose="020B0609020204030204" pitchFamily="49" charset="0"/>
              </a:rPr>
              <a:t>\</a:t>
            </a:r>
            <a:r>
              <a:rPr lang="en-US" b="0" dirty="0" err="1">
                <a:solidFill>
                  <a:srgbClr val="D7BA7D"/>
                </a:solidFill>
                <a:effectLst/>
                <a:latin typeface="Consolas" panose="020B0609020204030204" pitchFamily="49" charset="0"/>
              </a:rPr>
              <a:t>n</a:t>
            </a:r>
            <a:r>
              <a:rPr lang="en-US" b="0" dirty="0" err="1">
                <a:solidFill>
                  <a:srgbClr val="CE9178"/>
                </a:solidFill>
                <a:effectLst/>
                <a:latin typeface="Consolas" panose="020B0609020204030204" pitchFamily="49" charset="0"/>
              </a:rPr>
              <a:t>Unknown</a:t>
            </a:r>
            <a:r>
              <a:rPr lang="en-US" b="0" dirty="0">
                <a:solidFill>
                  <a:srgbClr val="CE9178"/>
                </a:solidFill>
                <a:effectLst/>
                <a:latin typeface="Consolas" panose="020B0609020204030204" pitchFamily="49" charset="0"/>
              </a:rPr>
              <a:t> Text Input:"</a:t>
            </a:r>
            <a:r>
              <a:rPr lang="en-US" b="0" dirty="0">
                <a:solidFill>
                  <a:srgbClr val="CCCCCC"/>
                </a:solidFill>
                <a:effectLst/>
                <a:latin typeface="Consolas" panose="020B0609020204030204" pitchFamily="49" charset="0"/>
              </a:rPr>
              <a:t>)</a:t>
            </a:r>
          </a:p>
          <a:p>
            <a:pPr>
              <a:lnSpc>
                <a:spcPts val="1425"/>
              </a:lnSpc>
              <a:buNone/>
            </a:pP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"Encoded:"</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encoded_unknown</a:t>
            </a:r>
            <a:r>
              <a:rPr lang="en-US" b="0" dirty="0">
                <a:solidFill>
                  <a:srgbClr val="CCCCCC"/>
                </a:solidFill>
                <a:effectLst/>
                <a:latin typeface="Consolas" panose="020B0609020204030204" pitchFamily="49" charset="0"/>
              </a:rPr>
              <a:t>)</a:t>
            </a:r>
          </a:p>
          <a:p>
            <a:pPr>
              <a:lnSpc>
                <a:spcPts val="1425"/>
              </a:lnSpc>
            </a:pPr>
            <a:r>
              <a:rPr lang="en-US" b="0" dirty="0">
                <a:solidFill>
                  <a:srgbClr val="DCDCAA"/>
                </a:solidFill>
                <a:effectLst/>
                <a:latin typeface="Consolas" panose="020B0609020204030204" pitchFamily="49" charset="0"/>
              </a:rPr>
              <a:t>print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"Decoded:"</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decoded_unknown</a:t>
            </a:r>
            <a:r>
              <a:rPr lang="en-US" b="0" dirty="0">
                <a:solidFill>
                  <a:srgbClr val="CCCCCC"/>
                </a:solidFill>
                <a:effectLst/>
                <a:latin typeface="Consolas" panose="020B0609020204030204" pitchFamily="49" charset="0"/>
              </a:rPr>
              <a: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5003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38889-6664-24CD-5624-9EFFF95FC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71D17-8BFD-ABA5-24DF-840E3C2F58E5}"/>
              </a:ext>
            </a:extLst>
          </p:cNvPr>
          <p:cNvSpPr>
            <a:spLocks noGrp="1"/>
          </p:cNvSpPr>
          <p:nvPr>
            <p:ph type="title"/>
          </p:nvPr>
        </p:nvSpPr>
        <p:spPr>
          <a:xfrm>
            <a:off x="478303" y="112543"/>
            <a:ext cx="5275384" cy="398364"/>
          </a:xfrm>
        </p:spPr>
        <p:txBody>
          <a:bodyPr/>
          <a:lstStyle/>
          <a:p>
            <a:r>
              <a:rPr lang="en-US" dirty="0"/>
              <a:t>Tokenization Algorithm</a:t>
            </a:r>
          </a:p>
        </p:txBody>
      </p:sp>
      <p:pic>
        <p:nvPicPr>
          <p:cNvPr id="7" name="Shape 1440" descr="C:\Users\admin\Desktop\SE Resumes\logo_1152262_web.png">
            <a:extLst>
              <a:ext uri="{FF2B5EF4-FFF2-40B4-BE49-F238E27FC236}">
                <a16:creationId xmlns:a16="http://schemas.microsoft.com/office/drawing/2014/main" id="{AA2F8C46-F3D2-677B-7DCE-87E7C6E47BF1}"/>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DB9230D6-BED0-BAAF-42B2-140F03775172}"/>
              </a:ext>
            </a:extLst>
          </p:cNvPr>
          <p:cNvSpPr txBox="1"/>
          <p:nvPr/>
        </p:nvSpPr>
        <p:spPr>
          <a:xfrm>
            <a:off x="717452" y="724486"/>
            <a:ext cx="7716130" cy="4222951"/>
          </a:xfrm>
          <a:prstGeom prst="rect">
            <a:avLst/>
          </a:prstGeom>
          <a:noFill/>
        </p:spPr>
        <p:txBody>
          <a:bodyPr wrap="square" rtlCol="0">
            <a:spAutoFit/>
          </a:bodyPr>
          <a:lstStyle/>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endParaRPr lang="en-US" b="1" dirty="0"/>
          </a:p>
          <a:p>
            <a:pPr marL="285750" indent="-285750">
              <a:lnSpc>
                <a:spcPts val="1425"/>
              </a:lnSpc>
              <a:buFont typeface="Wingdings" panose="05000000000000000000" pitchFamily="2" charset="2"/>
              <a:buChar char="Ø"/>
            </a:pPr>
            <a:r>
              <a:rPr lang="en-US" b="1" dirty="0"/>
              <a:t>Word-based tokenization</a:t>
            </a:r>
            <a:r>
              <a:rPr lang="en-US" dirty="0"/>
              <a:t>: Splits text into individual words as tokens (e.g., "I love AI" → ["I", "love", "AI"]).</a:t>
            </a:r>
          </a:p>
          <a:p>
            <a:pPr>
              <a:lnSpc>
                <a:spcPts val="1425"/>
              </a:lnSpc>
            </a:pPr>
            <a:endParaRPr lang="en-US" dirty="0"/>
          </a:p>
          <a:p>
            <a:pPr marL="285750" indent="-285750">
              <a:lnSpc>
                <a:spcPts val="1425"/>
              </a:lnSpc>
              <a:buFont typeface="Wingdings" panose="05000000000000000000" pitchFamily="2" charset="2"/>
              <a:buChar char="Ø"/>
            </a:pPr>
            <a:r>
              <a:rPr lang="en-US" b="1" dirty="0" err="1"/>
              <a:t>Subword</a:t>
            </a:r>
            <a:r>
              <a:rPr lang="en-US" b="1" dirty="0"/>
              <a:t>-based tokenization</a:t>
            </a:r>
            <a:r>
              <a:rPr lang="en-US" dirty="0"/>
              <a:t>: Splits words into smaller meaningful parts or </a:t>
            </a:r>
            <a:r>
              <a:rPr lang="en-US" dirty="0" err="1"/>
              <a:t>subwords</a:t>
            </a:r>
            <a:r>
              <a:rPr lang="en-US" dirty="0"/>
              <a:t> (e.g., "unhappiness" → ["un", "</a:t>
            </a:r>
            <a:r>
              <a:rPr lang="en-US" dirty="0" err="1"/>
              <a:t>happi</a:t>
            </a:r>
            <a:r>
              <a:rPr lang="en-US" dirty="0"/>
              <a:t>", "ness"]).</a:t>
            </a:r>
          </a:p>
          <a:p>
            <a:pPr marL="285750" indent="-285750">
              <a:lnSpc>
                <a:spcPts val="1425"/>
              </a:lnSpc>
              <a:buFont typeface="Wingdings" panose="05000000000000000000" pitchFamily="2" charset="2"/>
              <a:buChar char="Ø"/>
            </a:pPr>
            <a:endParaRPr lang="en-US" dirty="0"/>
          </a:p>
          <a:p>
            <a:pPr marL="285750" indent="-285750">
              <a:lnSpc>
                <a:spcPts val="1425"/>
              </a:lnSpc>
              <a:buFont typeface="Wingdings" panose="05000000000000000000" pitchFamily="2" charset="2"/>
              <a:buChar char="Ø"/>
            </a:pPr>
            <a:r>
              <a:rPr lang="en-US" b="1" dirty="0"/>
              <a:t>Character-based tokenization</a:t>
            </a:r>
            <a:r>
              <a:rPr lang="en-US" dirty="0"/>
              <a:t>: Splits text into individual characters (e.g., "AI" → ["A", "I"]).</a:t>
            </a: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5E3D2B56-EAAA-ABF5-BABC-8E719AAF7629}"/>
              </a:ext>
            </a:extLst>
          </p:cNvPr>
          <p:cNvPicPr>
            <a:picLocks noChangeAspect="1"/>
          </p:cNvPicPr>
          <p:nvPr/>
        </p:nvPicPr>
        <p:blipFill>
          <a:blip r:embed="rId3"/>
          <a:stretch>
            <a:fillRect/>
          </a:stretch>
        </p:blipFill>
        <p:spPr>
          <a:xfrm>
            <a:off x="1737360" y="626013"/>
            <a:ext cx="5380730" cy="2360214"/>
          </a:xfrm>
          <a:prstGeom prst="rect">
            <a:avLst/>
          </a:prstGeom>
        </p:spPr>
      </p:pic>
    </p:spTree>
    <p:extLst>
      <p:ext uri="{BB962C8B-B14F-4D97-AF65-F5344CB8AC3E}">
        <p14:creationId xmlns:p14="http://schemas.microsoft.com/office/powerpoint/2010/main" val="384629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2FF9-F4F7-F855-2137-7B089160B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E89BF-BF55-47C8-5E0C-58D2FD2E8F00}"/>
              </a:ext>
            </a:extLst>
          </p:cNvPr>
          <p:cNvSpPr>
            <a:spLocks noGrp="1"/>
          </p:cNvSpPr>
          <p:nvPr>
            <p:ph type="title"/>
          </p:nvPr>
        </p:nvSpPr>
        <p:spPr>
          <a:xfrm>
            <a:off x="478303" y="112543"/>
            <a:ext cx="4009291" cy="398364"/>
          </a:xfrm>
        </p:spPr>
        <p:txBody>
          <a:bodyPr/>
          <a:lstStyle/>
          <a:p>
            <a:r>
              <a:rPr lang="en-US" dirty="0"/>
              <a:t>Byte Pair Encoding</a:t>
            </a:r>
          </a:p>
        </p:txBody>
      </p:sp>
      <p:pic>
        <p:nvPicPr>
          <p:cNvPr id="7" name="Shape 1440" descr="C:\Users\admin\Desktop\SE Resumes\logo_1152262_web.png">
            <a:extLst>
              <a:ext uri="{FF2B5EF4-FFF2-40B4-BE49-F238E27FC236}">
                <a16:creationId xmlns:a16="http://schemas.microsoft.com/office/drawing/2014/main" id="{A509AA74-9B83-F339-DB96-5F145F81C4BC}"/>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E03058BE-EBE0-5E0F-A186-3EB2EA2FBE57}"/>
              </a:ext>
            </a:extLst>
          </p:cNvPr>
          <p:cNvSpPr txBox="1"/>
          <p:nvPr/>
        </p:nvSpPr>
        <p:spPr>
          <a:xfrm>
            <a:off x="717452" y="724486"/>
            <a:ext cx="6513342" cy="632224"/>
          </a:xfrm>
          <a:prstGeom prst="rect">
            <a:avLst/>
          </a:prstGeom>
          <a:noFill/>
        </p:spPr>
        <p:txBody>
          <a:bodyPr wrap="square" rtlCol="0">
            <a:spAutoFit/>
          </a:bodyPr>
          <a:lstStyle/>
          <a:p>
            <a:pPr marL="285750" indent="-285750">
              <a:lnSpc>
                <a:spcPts val="1425"/>
              </a:lnSpc>
              <a:buFont typeface="Wingdings" panose="05000000000000000000" pitchFamily="2" charset="2"/>
              <a:buChar char="Ø"/>
            </a:pP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
        <p:nvSpPr>
          <p:cNvPr id="6" name="TextBox 5">
            <a:extLst>
              <a:ext uri="{FF2B5EF4-FFF2-40B4-BE49-F238E27FC236}">
                <a16:creationId xmlns:a16="http://schemas.microsoft.com/office/drawing/2014/main" id="{B881A2B2-5BFB-7DD1-6315-D5275119E5CE}"/>
              </a:ext>
            </a:extLst>
          </p:cNvPr>
          <p:cNvSpPr txBox="1"/>
          <p:nvPr/>
        </p:nvSpPr>
        <p:spPr>
          <a:xfrm>
            <a:off x="590843" y="900332"/>
            <a:ext cx="7913077" cy="2893100"/>
          </a:xfrm>
          <a:prstGeom prst="rect">
            <a:avLst/>
          </a:prstGeom>
          <a:noFill/>
        </p:spPr>
        <p:txBody>
          <a:bodyPr wrap="square" rtlCol="0">
            <a:spAutoFit/>
          </a:bodyPr>
          <a:lstStyle/>
          <a:p>
            <a:pPr marL="285750" indent="-285750">
              <a:buFont typeface="Wingdings" panose="05000000000000000000" pitchFamily="2" charset="2"/>
              <a:buChar char="Ø"/>
            </a:pPr>
            <a:r>
              <a:rPr lang="en-US" b="1" dirty="0"/>
              <a:t>Encoding: </a:t>
            </a:r>
            <a:r>
              <a:rPr lang="en-US" dirty="0"/>
              <a:t>Encoding is the process of converting data—such as text, images, audio, or other inputs—into a numerical or symbolic format that a machine learning model can understand and process.</a:t>
            </a:r>
          </a:p>
          <a:p>
            <a:pPr marL="285750" indent="-285750">
              <a:buFont typeface="Wingdings" panose="05000000000000000000" pitchFamily="2" charset="2"/>
              <a:buChar char="Ø"/>
            </a:pPr>
            <a:r>
              <a:rPr lang="en-US" b="1" dirty="0"/>
              <a:t>Byte pair encoding: </a:t>
            </a:r>
            <a:r>
              <a:rPr lang="en-US" dirty="0"/>
              <a:t>It is a sub word tokenization algorithm it breaks words into smaller more frequent chunks (called sub words) to help language models.</a:t>
            </a:r>
          </a:p>
          <a:p>
            <a:pPr marL="285750" indent="-285750">
              <a:buFont typeface="Wingdings" panose="05000000000000000000" pitchFamily="2" charset="2"/>
              <a:buChar char="Ø"/>
            </a:pPr>
            <a:r>
              <a:rPr lang="en-US" dirty="0"/>
              <a:t>It is used for LLM like GPT process text as a token not words.</a:t>
            </a:r>
          </a:p>
          <a:p>
            <a:endParaRPr lang="en-US" dirty="0"/>
          </a:p>
          <a:p>
            <a:r>
              <a:rPr lang="en-US" b="1" dirty="0"/>
              <a:t>Why BPE used in LLM:</a:t>
            </a:r>
          </a:p>
          <a:p>
            <a:pPr marL="285750" indent="-285750">
              <a:buFont typeface="Wingdings" panose="05000000000000000000" pitchFamily="2" charset="2"/>
              <a:buChar char="Ø"/>
            </a:pPr>
            <a:r>
              <a:rPr lang="en-US" dirty="0"/>
              <a:t>It helps reduce the size of the vocabulary.</a:t>
            </a:r>
          </a:p>
          <a:p>
            <a:pPr marL="285750" indent="-285750">
              <a:buFont typeface="Wingdings" panose="05000000000000000000" pitchFamily="2" charset="2"/>
              <a:buChar char="Ø"/>
            </a:pPr>
            <a:r>
              <a:rPr lang="en-US" dirty="0"/>
              <a:t>It can handle rare and unknown words by breaking them into known sub-parts.</a:t>
            </a:r>
          </a:p>
          <a:p>
            <a:pPr marL="285750" indent="-285750">
              <a:buFont typeface="Wingdings" panose="05000000000000000000" pitchFamily="2" charset="2"/>
              <a:buChar char="Ø"/>
            </a:pPr>
            <a:r>
              <a:rPr lang="en-US" dirty="0"/>
              <a:t>It balances between character-level and word-level tokenization.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b="1" dirty="0"/>
          </a:p>
        </p:txBody>
      </p:sp>
    </p:spTree>
    <p:extLst>
      <p:ext uri="{BB962C8B-B14F-4D97-AF65-F5344CB8AC3E}">
        <p14:creationId xmlns:p14="http://schemas.microsoft.com/office/powerpoint/2010/main" val="3789937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FB2B-0E2F-1136-D085-06636CB5A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316A-80CC-75FA-CF36-F300065CB1B5}"/>
              </a:ext>
            </a:extLst>
          </p:cNvPr>
          <p:cNvSpPr>
            <a:spLocks noGrp="1"/>
          </p:cNvSpPr>
          <p:nvPr>
            <p:ph type="title"/>
          </p:nvPr>
        </p:nvSpPr>
        <p:spPr>
          <a:xfrm>
            <a:off x="478303" y="112543"/>
            <a:ext cx="4747845" cy="398364"/>
          </a:xfrm>
        </p:spPr>
        <p:txBody>
          <a:bodyPr/>
          <a:lstStyle/>
          <a:p>
            <a:r>
              <a:rPr lang="en-US" dirty="0"/>
              <a:t>Steps for Byte Pair Encoding</a:t>
            </a:r>
          </a:p>
        </p:txBody>
      </p:sp>
      <p:pic>
        <p:nvPicPr>
          <p:cNvPr id="7" name="Shape 1440" descr="C:\Users\admin\Desktop\SE Resumes\logo_1152262_web.png">
            <a:extLst>
              <a:ext uri="{FF2B5EF4-FFF2-40B4-BE49-F238E27FC236}">
                <a16:creationId xmlns:a16="http://schemas.microsoft.com/office/drawing/2014/main" id="{C7A5421E-8D5C-A0BE-C785-3A90C131F887}"/>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674E75AC-ECEE-0244-9E3D-884D6D74FAC6}"/>
              </a:ext>
            </a:extLst>
          </p:cNvPr>
          <p:cNvSpPr txBox="1"/>
          <p:nvPr/>
        </p:nvSpPr>
        <p:spPr>
          <a:xfrm>
            <a:off x="717452" y="724486"/>
            <a:ext cx="6513342" cy="632224"/>
          </a:xfrm>
          <a:prstGeom prst="rect">
            <a:avLst/>
          </a:prstGeom>
          <a:noFill/>
        </p:spPr>
        <p:txBody>
          <a:bodyPr wrap="square" rtlCol="0">
            <a:spAutoFit/>
          </a:bodyPr>
          <a:lstStyle/>
          <a:p>
            <a:pPr marL="285750" indent="-285750">
              <a:lnSpc>
                <a:spcPts val="1425"/>
              </a:lnSpc>
              <a:buFont typeface="Wingdings" panose="05000000000000000000" pitchFamily="2" charset="2"/>
              <a:buChar char="Ø"/>
            </a:pP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
        <p:nvSpPr>
          <p:cNvPr id="6" name="TextBox 5">
            <a:extLst>
              <a:ext uri="{FF2B5EF4-FFF2-40B4-BE49-F238E27FC236}">
                <a16:creationId xmlns:a16="http://schemas.microsoft.com/office/drawing/2014/main" id="{11C9E836-F2B0-7DE6-94BE-2B72A126C92F}"/>
              </a:ext>
            </a:extLst>
          </p:cNvPr>
          <p:cNvSpPr txBox="1"/>
          <p:nvPr/>
        </p:nvSpPr>
        <p:spPr>
          <a:xfrm>
            <a:off x="492370" y="724486"/>
            <a:ext cx="7913077" cy="4185761"/>
          </a:xfrm>
          <a:prstGeom prst="rect">
            <a:avLst/>
          </a:prstGeom>
          <a:noFill/>
        </p:spPr>
        <p:txBody>
          <a:bodyPr wrap="square" rtlCol="0">
            <a:spAutoFit/>
          </a:bodyPr>
          <a:lstStyle/>
          <a:p>
            <a:pPr marL="285750" indent="-285750">
              <a:buFont typeface="Wingdings" panose="05000000000000000000" pitchFamily="2" charset="2"/>
              <a:buChar char="Ø"/>
            </a:pPr>
            <a:r>
              <a:rPr lang="en-US" b="1" dirty="0"/>
              <a:t>Prepare the Dataset: </a:t>
            </a:r>
            <a:r>
              <a:rPr lang="en-US" dirty="0"/>
              <a:t>Start with a list of words or tokens along with their frequencies from a given text corpus. This provides the initial vocabulary</a:t>
            </a:r>
          </a:p>
          <a:p>
            <a:pPr marL="285750" indent="-285750">
              <a:buFont typeface="Wingdings" panose="05000000000000000000" pitchFamily="2" charset="2"/>
              <a:buChar char="Ø"/>
            </a:pPr>
            <a:r>
              <a:rPr lang="en-US" b="1" dirty="0"/>
              <a:t>Add End-of-Word Marker: </a:t>
            </a:r>
            <a:r>
              <a:rPr lang="en-US" dirty="0"/>
              <a:t>Append a special end-of-word token (like &lt;/w&gt;) to each word. This helps preserve word boundaries and avoid incorrect merges between words.</a:t>
            </a:r>
          </a:p>
          <a:p>
            <a:pPr marL="285750" indent="-285750">
              <a:buFont typeface="Wingdings" panose="05000000000000000000" pitchFamily="2" charset="2"/>
              <a:buChar char="Ø"/>
            </a:pPr>
            <a:r>
              <a:rPr lang="en-US" b="1" dirty="0"/>
              <a:t>Initialize Vocabulary: </a:t>
            </a:r>
            <a:r>
              <a:rPr lang="en-US" dirty="0"/>
              <a:t>Split each word into its individual characters (including the end token). Each character becomes a symbol in the initial vocabulary.</a:t>
            </a:r>
          </a:p>
          <a:p>
            <a:pPr marL="285750" indent="-285750">
              <a:buFont typeface="Wingdings" panose="05000000000000000000" pitchFamily="2" charset="2"/>
              <a:buChar char="Ø"/>
            </a:pPr>
            <a:r>
              <a:rPr lang="en-US" b="1" dirty="0"/>
              <a:t>Count Symbol Pairs: </a:t>
            </a:r>
            <a:r>
              <a:rPr lang="en-US" dirty="0"/>
              <a:t>Scan the entire dataset and count the frequency of each adjacent pair of symbols. These pairs can be any two neighboring characters or </a:t>
            </a:r>
            <a:r>
              <a:rPr lang="en-US" dirty="0" err="1"/>
              <a:t>subwords</a:t>
            </a:r>
            <a:r>
              <a:rPr lang="en-US" dirty="0"/>
              <a:t>.</a:t>
            </a:r>
          </a:p>
          <a:p>
            <a:pPr marL="285750" indent="-285750">
              <a:buFont typeface="Wingdings" panose="05000000000000000000" pitchFamily="2" charset="2"/>
              <a:buChar char="Ø"/>
            </a:pPr>
            <a:r>
              <a:rPr lang="en-US" dirty="0"/>
              <a:t> </a:t>
            </a:r>
            <a:r>
              <a:rPr lang="en-US" b="1" dirty="0"/>
              <a:t>Find and merge Most Frequent Pair: </a:t>
            </a:r>
            <a:r>
              <a:rPr lang="en-US" dirty="0"/>
              <a:t>Identify the symbol pair that appears most frequently across all words in the dataset and replace all instances of the most frequent pair with a new symbol formed by merging the two. This new symbol is added to the vocabulary.</a:t>
            </a:r>
          </a:p>
          <a:p>
            <a:pPr marL="285750" indent="-285750">
              <a:buFont typeface="Wingdings" panose="05000000000000000000" pitchFamily="2" charset="2"/>
              <a:buChar char="Ø"/>
            </a:pPr>
            <a:r>
              <a:rPr lang="en-US" b="1" dirty="0"/>
              <a:t>Update the Dataset: </a:t>
            </a:r>
            <a:r>
              <a:rPr lang="en-US" dirty="0"/>
              <a:t>Modify the dataset by replacing occurrences of the merged pair with the new symbol. This reduces the number of total tokens over time. </a:t>
            </a:r>
          </a:p>
          <a:p>
            <a:pPr marL="285750" indent="-285750">
              <a:buFont typeface="Wingdings" panose="05000000000000000000" pitchFamily="2" charset="2"/>
              <a:buChar char="Ø"/>
            </a:pPr>
            <a:r>
              <a:rPr lang="en-US" b="1" dirty="0"/>
              <a:t>Repeat the Process: </a:t>
            </a:r>
            <a:r>
              <a:rPr lang="en-US" dirty="0"/>
              <a:t>Repeat steps 4–7: count pairs, merge the most frequent, and update the dataset. Continue this until a predefined vocabulary size is reached or no more useful merges are possible. </a:t>
            </a:r>
          </a:p>
          <a:p>
            <a:pPr marL="285750" indent="-285750">
              <a:buFont typeface="Wingdings" panose="05000000000000000000" pitchFamily="2" charset="2"/>
              <a:buChar char="Ø"/>
            </a:pPr>
            <a:r>
              <a:rPr lang="en-US" b="1" dirty="0"/>
              <a:t>Final Vocabulary :</a:t>
            </a:r>
            <a:r>
              <a:rPr lang="en-US" dirty="0"/>
              <a:t>Once finished, the vocabulary consists of frequently occurring </a:t>
            </a:r>
            <a:r>
              <a:rPr lang="en-US" dirty="0" err="1"/>
              <a:t>subword</a:t>
            </a:r>
            <a:r>
              <a:rPr lang="en-US" dirty="0"/>
              <a:t> units. These </a:t>
            </a:r>
            <a:r>
              <a:rPr lang="en-US" dirty="0" err="1"/>
              <a:t>subwords</a:t>
            </a:r>
            <a:r>
              <a:rPr lang="en-US" dirty="0"/>
              <a:t> can now be used to tokenize new words, including unknown ones, by breaking them into the closest matching </a:t>
            </a:r>
            <a:r>
              <a:rPr lang="en-US" dirty="0" err="1"/>
              <a:t>subword</a:t>
            </a:r>
            <a:r>
              <a:rPr lang="en-US" dirty="0"/>
              <a:t> units.</a:t>
            </a:r>
          </a:p>
        </p:txBody>
      </p:sp>
    </p:spTree>
    <p:extLst>
      <p:ext uri="{BB962C8B-B14F-4D97-AF65-F5344CB8AC3E}">
        <p14:creationId xmlns:p14="http://schemas.microsoft.com/office/powerpoint/2010/main" val="267955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BD5C4-EF2B-51C7-21B4-3C6B1CA02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A23C3-3763-9EB7-200E-14AEA2DC6BEB}"/>
              </a:ext>
            </a:extLst>
          </p:cNvPr>
          <p:cNvSpPr>
            <a:spLocks noGrp="1"/>
          </p:cNvSpPr>
          <p:nvPr>
            <p:ph type="title"/>
          </p:nvPr>
        </p:nvSpPr>
        <p:spPr>
          <a:xfrm>
            <a:off x="478303" y="112543"/>
            <a:ext cx="5774786" cy="398364"/>
          </a:xfrm>
        </p:spPr>
        <p:txBody>
          <a:bodyPr/>
          <a:lstStyle/>
          <a:p>
            <a:r>
              <a:rPr lang="en-US" dirty="0"/>
              <a:t>Byte Pair Encoding implementation</a:t>
            </a:r>
          </a:p>
        </p:txBody>
      </p:sp>
      <p:pic>
        <p:nvPicPr>
          <p:cNvPr id="7" name="Shape 1440" descr="C:\Users\admin\Desktop\SE Resumes\logo_1152262_web.png">
            <a:extLst>
              <a:ext uri="{FF2B5EF4-FFF2-40B4-BE49-F238E27FC236}">
                <a16:creationId xmlns:a16="http://schemas.microsoft.com/office/drawing/2014/main" id="{98707DB6-CAC4-9F77-3CD4-677B178BDE37}"/>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EEB79E7C-9B46-DC91-DB12-1ADC8456A2C0}"/>
              </a:ext>
            </a:extLst>
          </p:cNvPr>
          <p:cNvSpPr txBox="1"/>
          <p:nvPr/>
        </p:nvSpPr>
        <p:spPr>
          <a:xfrm>
            <a:off x="717452" y="724486"/>
            <a:ext cx="6513342" cy="632224"/>
          </a:xfrm>
          <a:prstGeom prst="rect">
            <a:avLst/>
          </a:prstGeom>
          <a:noFill/>
        </p:spPr>
        <p:txBody>
          <a:bodyPr wrap="square" rtlCol="0">
            <a:spAutoFit/>
          </a:bodyPr>
          <a:lstStyle/>
          <a:p>
            <a:pPr marL="285750" indent="-285750">
              <a:lnSpc>
                <a:spcPts val="1425"/>
              </a:lnSpc>
              <a:buFont typeface="Wingdings" panose="05000000000000000000" pitchFamily="2" charset="2"/>
              <a:buChar char="Ø"/>
            </a:pP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FF427D8-016D-6281-6CB5-24E4DE0643B0}"/>
              </a:ext>
            </a:extLst>
          </p:cNvPr>
          <p:cNvSpPr txBox="1"/>
          <p:nvPr/>
        </p:nvSpPr>
        <p:spPr>
          <a:xfrm>
            <a:off x="492370" y="724486"/>
            <a:ext cx="7913077" cy="2607124"/>
          </a:xfrm>
          <a:prstGeom prst="rect">
            <a:avLst/>
          </a:prstGeom>
          <a:noFill/>
        </p:spPr>
        <p:txBody>
          <a:bodyPr wrap="square" rtlCol="0">
            <a:spAutoFit/>
          </a:bodyPr>
          <a:lstStyle/>
          <a:p>
            <a:pPr>
              <a:lnSpc>
                <a:spcPts val="1425"/>
              </a:lnSpc>
              <a:buNone/>
            </a:pPr>
            <a:r>
              <a:rPr lang="en-US" b="0">
                <a:solidFill>
                  <a:srgbClr val="C586C0"/>
                </a:solidFill>
                <a:effectLst/>
                <a:latin typeface="Consolas" panose="020B0609020204030204" pitchFamily="49" charset="0"/>
              </a:rPr>
              <a:t>import</a:t>
            </a:r>
            <a:r>
              <a:rPr lang="en-US" b="0">
                <a:solidFill>
                  <a:srgbClr val="CCCCCC"/>
                </a:solidFill>
                <a:effectLst/>
                <a:latin typeface="Consolas" panose="020B0609020204030204" pitchFamily="49" charset="0"/>
              </a:rPr>
              <a:t> tiktoken</a:t>
            </a:r>
          </a:p>
          <a:p>
            <a:pPr>
              <a:lnSpc>
                <a:spcPts val="1425"/>
              </a:lnSpc>
              <a:buNone/>
            </a:pPr>
            <a:br>
              <a:rPr lang="en-US" b="0">
                <a:solidFill>
                  <a:srgbClr val="CCCCCC"/>
                </a:solidFill>
                <a:effectLst/>
                <a:latin typeface="Consolas" panose="020B0609020204030204" pitchFamily="49" charset="0"/>
              </a:rPr>
            </a:br>
            <a:r>
              <a:rPr lang="en-US" b="0">
                <a:solidFill>
                  <a:srgbClr val="6A9955"/>
                </a:solidFill>
                <a:effectLst/>
                <a:latin typeface="Consolas" panose="020B0609020204030204" pitchFamily="49" charset="0"/>
              </a:rPr>
              <a:t># Load GPT-2's BPE tokenizer</a:t>
            </a:r>
            <a:endParaRPr lang="en-US" b="0">
              <a:solidFill>
                <a:srgbClr val="CCCCCC"/>
              </a:solidFill>
              <a:effectLst/>
              <a:latin typeface="Consolas" panose="020B0609020204030204" pitchFamily="49" charset="0"/>
            </a:endParaRPr>
          </a:p>
          <a:p>
            <a:pPr>
              <a:lnSpc>
                <a:spcPts val="1425"/>
              </a:lnSpc>
              <a:buNone/>
            </a:pPr>
            <a:r>
              <a:rPr lang="en-US" b="0">
                <a:solidFill>
                  <a:srgbClr val="9CDCFE"/>
                </a:solidFill>
                <a:effectLst/>
                <a:latin typeface="Consolas" panose="020B0609020204030204" pitchFamily="49" charset="0"/>
              </a:rPr>
              <a:t>tokenizer</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4EC9B0"/>
                </a:solidFill>
                <a:effectLst/>
                <a:latin typeface="Consolas" panose="020B0609020204030204" pitchFamily="49" charset="0"/>
              </a:rPr>
              <a:t>tiktoken</a:t>
            </a:r>
            <a:r>
              <a:rPr lang="en-US" b="0">
                <a:solidFill>
                  <a:srgbClr val="CCCCCC"/>
                </a:solidFill>
                <a:effectLst/>
                <a:latin typeface="Consolas" panose="020B0609020204030204" pitchFamily="49" charset="0"/>
              </a:rPr>
              <a:t>.get_encoding(</a:t>
            </a:r>
            <a:r>
              <a:rPr lang="en-US" b="0">
                <a:solidFill>
                  <a:srgbClr val="CE9178"/>
                </a:solidFill>
                <a:effectLst/>
                <a:latin typeface="Consolas" panose="020B0609020204030204" pitchFamily="49" charset="0"/>
              </a:rPr>
              <a:t>"gpt2"</a:t>
            </a:r>
            <a:r>
              <a:rPr lang="en-US" b="0">
                <a:solidFill>
                  <a:srgbClr val="CCCCCC"/>
                </a:solidFill>
                <a:effectLst/>
                <a:latin typeface="Consolas" panose="020B0609020204030204" pitchFamily="49" charset="0"/>
              </a:rPr>
              <a:t>)</a:t>
            </a:r>
          </a:p>
          <a:p>
            <a:pPr>
              <a:lnSpc>
                <a:spcPts val="1425"/>
              </a:lnSpc>
              <a:buNone/>
            </a:pPr>
            <a:br>
              <a:rPr lang="en-US" b="0">
                <a:solidFill>
                  <a:srgbClr val="CCCCCC"/>
                </a:solidFill>
                <a:effectLst/>
                <a:latin typeface="Consolas" panose="020B0609020204030204" pitchFamily="49" charset="0"/>
              </a:rPr>
            </a:br>
            <a:r>
              <a:rPr lang="en-US" b="0">
                <a:solidFill>
                  <a:srgbClr val="6A9955"/>
                </a:solidFill>
                <a:effectLst/>
                <a:latin typeface="Consolas" panose="020B0609020204030204" pitchFamily="49" charset="0"/>
              </a:rPr>
              <a:t># Encode text</a:t>
            </a:r>
            <a:endParaRPr lang="en-US" b="0">
              <a:solidFill>
                <a:srgbClr val="CCCCCC"/>
              </a:solidFill>
              <a:effectLst/>
              <a:latin typeface="Consolas" panose="020B0609020204030204" pitchFamily="49" charset="0"/>
            </a:endParaRPr>
          </a:p>
          <a:p>
            <a:pPr>
              <a:lnSpc>
                <a:spcPts val="1425"/>
              </a:lnSpc>
              <a:buNone/>
            </a:pPr>
            <a:r>
              <a:rPr lang="en-US" b="0">
                <a:solidFill>
                  <a:srgbClr val="9CDCFE"/>
                </a:solidFill>
                <a:effectLst/>
                <a:latin typeface="Consolas" panose="020B0609020204030204" pitchFamily="49" charset="0"/>
              </a:rPr>
              <a:t>text</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CE9178"/>
                </a:solidFill>
                <a:effectLst/>
                <a:latin typeface="Consolas" panose="020B0609020204030204" pitchFamily="49" charset="0"/>
              </a:rPr>
              <a:t>"Hello! Do you like tea?&lt;|endoftext|&gt;In the sunlight terraces of someunknownplace."</a:t>
            </a:r>
            <a:endParaRPr lang="en-US" b="0">
              <a:solidFill>
                <a:srgbClr val="CCCCCC"/>
              </a:solidFill>
              <a:effectLst/>
              <a:latin typeface="Consolas" panose="020B0609020204030204" pitchFamily="49" charset="0"/>
            </a:endParaRPr>
          </a:p>
          <a:p>
            <a:pPr>
              <a:lnSpc>
                <a:spcPts val="1425"/>
              </a:lnSpc>
              <a:buNone/>
            </a:pPr>
            <a:r>
              <a:rPr lang="en-US" b="0">
                <a:solidFill>
                  <a:srgbClr val="9CDCFE"/>
                </a:solidFill>
                <a:effectLst/>
                <a:latin typeface="Consolas" panose="020B0609020204030204" pitchFamily="49" charset="0"/>
              </a:rPr>
              <a:t>token_ids</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tokenizer</a:t>
            </a:r>
            <a:r>
              <a:rPr lang="en-US" b="0">
                <a:solidFill>
                  <a:srgbClr val="CCCCCC"/>
                </a:solidFill>
                <a:effectLst/>
                <a:latin typeface="Consolas" panose="020B0609020204030204" pitchFamily="49" charset="0"/>
              </a:rPr>
              <a:t>.encode(</a:t>
            </a:r>
            <a:r>
              <a:rPr lang="en-US" b="0">
                <a:solidFill>
                  <a:srgbClr val="9CDCFE"/>
                </a:solidFill>
                <a:effectLst/>
                <a:latin typeface="Consolas" panose="020B0609020204030204" pitchFamily="49" charset="0"/>
              </a:rPr>
              <a:t>text</a:t>
            </a:r>
            <a:r>
              <a:rPr lang="en-US" b="0">
                <a:solidFill>
                  <a:srgbClr val="CCCCCC"/>
                </a:solidFill>
                <a:effectLst/>
                <a:latin typeface="Consolas" panose="020B0609020204030204" pitchFamily="49" charset="0"/>
              </a:rPr>
              <a:t>)</a:t>
            </a:r>
          </a:p>
          <a:p>
            <a:pPr>
              <a:lnSpc>
                <a:spcPts val="1425"/>
              </a:lnSpc>
              <a:buNone/>
            </a:pPr>
            <a:r>
              <a:rPr lang="en-US" b="0">
                <a:solidFill>
                  <a:srgbClr val="DCDCAA"/>
                </a:solidFill>
                <a:effectLst/>
                <a:latin typeface="Consolas" panose="020B0609020204030204" pitchFamily="49" charset="0"/>
              </a:rPr>
              <a:t>print</a:t>
            </a:r>
            <a:r>
              <a:rPr lang="en-US" b="0">
                <a:solidFill>
                  <a:srgbClr val="CCCCCC"/>
                </a:solidFill>
                <a:effectLst/>
                <a:latin typeface="Consolas" panose="020B0609020204030204" pitchFamily="49" charset="0"/>
              </a:rPr>
              <a:t>(</a:t>
            </a:r>
            <a:r>
              <a:rPr lang="en-US" b="0">
                <a:solidFill>
                  <a:srgbClr val="CE9178"/>
                </a:solidFill>
                <a:effectLst/>
                <a:latin typeface="Consolas" panose="020B0609020204030204" pitchFamily="49" charset="0"/>
              </a:rPr>
              <a:t>"Token IDs:"</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token_ids</a:t>
            </a:r>
            <a:r>
              <a:rPr lang="en-US" b="0">
                <a:solidFill>
                  <a:srgbClr val="CCCCCC"/>
                </a:solidFill>
                <a:effectLst/>
                <a:latin typeface="Consolas" panose="020B0609020204030204" pitchFamily="49" charset="0"/>
              </a:rPr>
              <a:t>)</a:t>
            </a:r>
          </a:p>
          <a:p>
            <a:pPr>
              <a:lnSpc>
                <a:spcPts val="1425"/>
              </a:lnSpc>
              <a:buNone/>
            </a:pPr>
            <a:br>
              <a:rPr lang="en-US" b="0">
                <a:solidFill>
                  <a:srgbClr val="CCCCCC"/>
                </a:solidFill>
                <a:effectLst/>
                <a:latin typeface="Consolas" panose="020B0609020204030204" pitchFamily="49" charset="0"/>
              </a:rPr>
            </a:br>
            <a:r>
              <a:rPr lang="en-US" b="0">
                <a:solidFill>
                  <a:srgbClr val="6A9955"/>
                </a:solidFill>
                <a:effectLst/>
                <a:latin typeface="Consolas" panose="020B0609020204030204" pitchFamily="49" charset="0"/>
              </a:rPr>
              <a:t># Decode back to text</a:t>
            </a:r>
            <a:endParaRPr lang="en-US" b="0">
              <a:solidFill>
                <a:srgbClr val="CCCCCC"/>
              </a:solidFill>
              <a:effectLst/>
              <a:latin typeface="Consolas" panose="020B0609020204030204" pitchFamily="49" charset="0"/>
            </a:endParaRPr>
          </a:p>
          <a:p>
            <a:pPr>
              <a:lnSpc>
                <a:spcPts val="1425"/>
              </a:lnSpc>
              <a:buNone/>
            </a:pPr>
            <a:r>
              <a:rPr lang="en-US" b="0">
                <a:solidFill>
                  <a:srgbClr val="9CDCFE"/>
                </a:solidFill>
                <a:effectLst/>
                <a:latin typeface="Consolas" panose="020B0609020204030204" pitchFamily="49" charset="0"/>
              </a:rPr>
              <a:t>decoded_text</a:t>
            </a:r>
            <a:r>
              <a:rPr lang="en-US" b="0">
                <a:solidFill>
                  <a:srgbClr val="CCCCCC"/>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tokenizer</a:t>
            </a:r>
            <a:r>
              <a:rPr lang="en-US" b="0">
                <a:solidFill>
                  <a:srgbClr val="CCCCCC"/>
                </a:solidFill>
                <a:effectLst/>
                <a:latin typeface="Consolas" panose="020B0609020204030204" pitchFamily="49" charset="0"/>
              </a:rPr>
              <a:t>.decode(</a:t>
            </a:r>
            <a:r>
              <a:rPr lang="en-US" b="0">
                <a:solidFill>
                  <a:srgbClr val="9CDCFE"/>
                </a:solidFill>
                <a:effectLst/>
                <a:latin typeface="Consolas" panose="020B0609020204030204" pitchFamily="49" charset="0"/>
              </a:rPr>
              <a:t>token_ids</a:t>
            </a:r>
            <a:r>
              <a:rPr lang="en-US" b="0">
                <a:solidFill>
                  <a:srgbClr val="CCCCCC"/>
                </a:solidFill>
                <a:effectLst/>
                <a:latin typeface="Consolas" panose="020B0609020204030204" pitchFamily="49" charset="0"/>
              </a:rPr>
              <a:t>)</a:t>
            </a:r>
          </a:p>
          <a:p>
            <a:pPr>
              <a:lnSpc>
                <a:spcPts val="1425"/>
              </a:lnSpc>
            </a:pPr>
            <a:r>
              <a:rPr lang="en-US" b="0">
                <a:solidFill>
                  <a:srgbClr val="DCDCAA"/>
                </a:solidFill>
                <a:effectLst/>
                <a:latin typeface="Consolas" panose="020B0609020204030204" pitchFamily="49" charset="0"/>
              </a:rPr>
              <a:t>print</a:t>
            </a:r>
            <a:r>
              <a:rPr lang="en-US" b="0">
                <a:solidFill>
                  <a:srgbClr val="CCCCCC"/>
                </a:solidFill>
                <a:effectLst/>
                <a:latin typeface="Consolas" panose="020B0609020204030204" pitchFamily="49" charset="0"/>
              </a:rPr>
              <a:t>(</a:t>
            </a:r>
            <a:r>
              <a:rPr lang="en-US" b="0">
                <a:solidFill>
                  <a:srgbClr val="CE9178"/>
                </a:solidFill>
                <a:effectLst/>
                <a:latin typeface="Consolas" panose="020B0609020204030204" pitchFamily="49" charset="0"/>
              </a:rPr>
              <a:t>"Decoded Text:"</a:t>
            </a:r>
            <a:r>
              <a:rPr lang="en-US" b="0">
                <a:solidFill>
                  <a:srgbClr val="CCCCCC"/>
                </a:solidFill>
                <a:effectLst/>
                <a:latin typeface="Consolas" panose="020B0609020204030204" pitchFamily="49" charset="0"/>
              </a:rPr>
              <a:t>, </a:t>
            </a:r>
            <a:r>
              <a:rPr lang="en-US" b="0">
                <a:solidFill>
                  <a:srgbClr val="9CDCFE"/>
                </a:solidFill>
                <a:effectLst/>
                <a:latin typeface="Consolas" panose="020B0609020204030204" pitchFamily="49" charset="0"/>
              </a:rPr>
              <a:t>decoded_text</a:t>
            </a:r>
            <a:r>
              <a:rPr lang="en-US" b="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237966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01F8-C5CC-130A-E1DD-38013AF26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A5B6F-3BC6-0532-7A65-C7F036E7A10B}"/>
              </a:ext>
            </a:extLst>
          </p:cNvPr>
          <p:cNvSpPr>
            <a:spLocks noGrp="1"/>
          </p:cNvSpPr>
          <p:nvPr>
            <p:ph type="title"/>
          </p:nvPr>
        </p:nvSpPr>
        <p:spPr>
          <a:xfrm>
            <a:off x="478303" y="112543"/>
            <a:ext cx="5774786" cy="398364"/>
          </a:xfrm>
        </p:spPr>
        <p:txBody>
          <a:bodyPr/>
          <a:lstStyle/>
          <a:p>
            <a:r>
              <a:rPr lang="en-US" dirty="0"/>
              <a:t>Creating input target pairs for LLM</a:t>
            </a:r>
          </a:p>
        </p:txBody>
      </p:sp>
      <p:pic>
        <p:nvPicPr>
          <p:cNvPr id="7" name="Shape 1440" descr="C:\Users\admin\Desktop\SE Resumes\logo_1152262_web.png">
            <a:extLst>
              <a:ext uri="{FF2B5EF4-FFF2-40B4-BE49-F238E27FC236}">
                <a16:creationId xmlns:a16="http://schemas.microsoft.com/office/drawing/2014/main" id="{E7A3C42B-34DA-1D36-F293-E3135079D131}"/>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E15067F9-1D1B-5690-B0E2-AC9757BE1C4A}"/>
              </a:ext>
            </a:extLst>
          </p:cNvPr>
          <p:cNvSpPr txBox="1"/>
          <p:nvPr/>
        </p:nvSpPr>
        <p:spPr>
          <a:xfrm>
            <a:off x="717452" y="724486"/>
            <a:ext cx="7645791" cy="3540713"/>
          </a:xfrm>
          <a:prstGeom prst="rect">
            <a:avLst/>
          </a:prstGeom>
          <a:noFill/>
        </p:spPr>
        <p:txBody>
          <a:bodyPr wrap="square" rtlCol="0">
            <a:spAutoFit/>
          </a:bodyPr>
          <a:lstStyle/>
          <a:p>
            <a:pPr marL="285750" indent="-285750">
              <a:lnSpc>
                <a:spcPts val="1425"/>
              </a:lnSpc>
              <a:buFont typeface="Wingdings" panose="05000000000000000000" pitchFamily="2" charset="2"/>
              <a:buChar char="Ø"/>
            </a:pPr>
            <a:r>
              <a:rPr lang="en-US" b="1" dirty="0"/>
              <a:t>Input target pairs: </a:t>
            </a:r>
            <a:r>
              <a:rPr lang="en-US" dirty="0"/>
              <a:t>In machine learning, we usually have</a:t>
            </a:r>
          </a:p>
          <a:p>
            <a:pPr>
              <a:lnSpc>
                <a:spcPct val="150000"/>
              </a:lnSpc>
            </a:pPr>
            <a:r>
              <a:rPr lang="en-US" dirty="0"/>
              <a:t>Input (X): The data given to the model (e.g., an image of a cat).</a:t>
            </a:r>
          </a:p>
          <a:p>
            <a:pPr>
              <a:lnSpc>
                <a:spcPct val="150000"/>
              </a:lnSpc>
            </a:pPr>
            <a:r>
              <a:rPr lang="en-US" dirty="0"/>
              <a:t>Target (Y): The expected output (e.g., the label "cat").</a:t>
            </a:r>
          </a:p>
          <a:p>
            <a:pPr>
              <a:lnSpc>
                <a:spcPct val="150000"/>
              </a:lnSpc>
            </a:pPr>
            <a:r>
              <a:rPr lang="en-US" dirty="0"/>
              <a:t>For Large Language Models (LLMs), the task is next-word prediction.</a:t>
            </a:r>
          </a:p>
          <a:p>
            <a:pPr>
              <a:lnSpc>
                <a:spcPct val="150000"/>
              </a:lnSpc>
            </a:pPr>
            <a:r>
              <a:rPr lang="en-US" dirty="0"/>
              <a:t>Input: A sequence of words (e.g., "The cat sat on the").</a:t>
            </a:r>
          </a:p>
          <a:p>
            <a:pPr>
              <a:lnSpc>
                <a:spcPct val="150000"/>
              </a:lnSpc>
            </a:pPr>
            <a:r>
              <a:rPr lang="en-US" dirty="0"/>
              <a:t>Target: The next word (e.g., "mat").</a:t>
            </a:r>
          </a:p>
          <a:p>
            <a:pPr marL="285750" indent="-285750">
              <a:lnSpc>
                <a:spcPct val="150000"/>
              </a:lnSpc>
              <a:buFont typeface="Wingdings" panose="05000000000000000000" pitchFamily="2" charset="2"/>
              <a:buChar char="Ø"/>
            </a:pPr>
            <a:r>
              <a:rPr lang="en-US" b="1" dirty="0"/>
              <a:t>Why input target pairs: </a:t>
            </a:r>
          </a:p>
          <a:p>
            <a:pPr>
              <a:lnSpc>
                <a:spcPct val="150000"/>
              </a:lnSpc>
            </a:pPr>
            <a:r>
              <a:rPr lang="en-US" b="1" dirty="0"/>
              <a:t>Training LLMs: </a:t>
            </a:r>
            <a:r>
              <a:rPr lang="en-US" dirty="0"/>
              <a:t>Models like GPT learn by predicting the next word in a sequence </a:t>
            </a:r>
          </a:p>
          <a:p>
            <a:pPr>
              <a:lnSpc>
                <a:spcPct val="150000"/>
              </a:lnSpc>
            </a:pPr>
            <a:r>
              <a:rPr lang="en-US" b="1" dirty="0"/>
              <a:t>Context Matters: </a:t>
            </a:r>
            <a:r>
              <a:rPr lang="en-US" dirty="0"/>
              <a:t>A fixed context size (e.g., 4 words) helps the model understand patterns</a:t>
            </a:r>
            <a:r>
              <a:rPr lang="en-US" b="1" dirty="0"/>
              <a:t>.</a:t>
            </a:r>
          </a:p>
          <a:p>
            <a:pPr>
              <a:lnSpc>
                <a:spcPct val="150000"/>
              </a:lnSpc>
            </a:pPr>
            <a:r>
              <a:rPr lang="en-US" b="1" dirty="0"/>
              <a:t>Efficiency: </a:t>
            </a:r>
            <a:r>
              <a:rPr lang="en-US" dirty="0"/>
              <a:t>Breaking text into smaller chunks avoids memory overload</a:t>
            </a:r>
            <a:r>
              <a:rPr lang="en-US" b="1" dirty="0"/>
              <a:t>.</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395533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2AAE-ED6E-A289-4620-E5EB9DF62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11A4E-D892-F599-8C87-B82B4DBB63C3}"/>
              </a:ext>
            </a:extLst>
          </p:cNvPr>
          <p:cNvSpPr>
            <a:spLocks noGrp="1"/>
          </p:cNvSpPr>
          <p:nvPr>
            <p:ph type="title"/>
          </p:nvPr>
        </p:nvSpPr>
        <p:spPr>
          <a:xfrm>
            <a:off x="478303" y="112543"/>
            <a:ext cx="5774786" cy="398364"/>
          </a:xfrm>
        </p:spPr>
        <p:txBody>
          <a:bodyPr/>
          <a:lstStyle/>
          <a:p>
            <a:r>
              <a:rPr lang="en-US" dirty="0"/>
              <a:t>Code for input target pairs for LLM</a:t>
            </a:r>
          </a:p>
        </p:txBody>
      </p:sp>
      <p:pic>
        <p:nvPicPr>
          <p:cNvPr id="7" name="Shape 1440" descr="C:\Users\admin\Desktop\SE Resumes\logo_1152262_web.png">
            <a:extLst>
              <a:ext uri="{FF2B5EF4-FFF2-40B4-BE49-F238E27FC236}">
                <a16:creationId xmlns:a16="http://schemas.microsoft.com/office/drawing/2014/main" id="{070E407D-8B66-0958-E46B-4900BC133DF5}"/>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18937B69-1D5D-D090-3F5F-D88127A52E2F}"/>
              </a:ext>
            </a:extLst>
          </p:cNvPr>
          <p:cNvSpPr txBox="1"/>
          <p:nvPr/>
        </p:nvSpPr>
        <p:spPr>
          <a:xfrm>
            <a:off x="717452" y="724486"/>
            <a:ext cx="8032653" cy="3683060"/>
          </a:xfrm>
          <a:prstGeom prst="rect">
            <a:avLst/>
          </a:prstGeom>
          <a:noFill/>
        </p:spPr>
        <p:txBody>
          <a:bodyPr wrap="square" rtlCol="0">
            <a:spAutoFit/>
          </a:bodyPr>
          <a:lstStyle/>
          <a:p>
            <a:pPr>
              <a:lnSpc>
                <a:spcPts val="1425"/>
              </a:lnSpc>
            </a:pPr>
            <a:r>
              <a:rPr lang="en-US" b="0" dirty="0">
                <a:solidFill>
                  <a:schemeClr val="tx1"/>
                </a:solidFill>
                <a:effectLst/>
                <a:latin typeface="+mj-lt"/>
              </a:rPr>
              <a:t>import </a:t>
            </a:r>
            <a:r>
              <a:rPr lang="en-US" b="0" dirty="0" err="1">
                <a:solidFill>
                  <a:schemeClr val="tx1"/>
                </a:solidFill>
                <a:effectLst/>
                <a:latin typeface="+mj-lt"/>
              </a:rPr>
              <a:t>tiktoken</a:t>
            </a:r>
            <a:r>
              <a:rPr lang="en-US" b="0" dirty="0">
                <a:solidFill>
                  <a:schemeClr val="tx1"/>
                </a:solidFill>
                <a:effectLst/>
                <a:latin typeface="+mj-lt"/>
              </a:rPr>
              <a:t>  # Library for tokenization using OpenAI's encoding schemes</a:t>
            </a:r>
          </a:p>
          <a:p>
            <a:pPr>
              <a:lnSpc>
                <a:spcPts val="1425"/>
              </a:lnSpc>
            </a:pPr>
            <a:r>
              <a:rPr lang="en-US" b="0" dirty="0">
                <a:solidFill>
                  <a:schemeClr val="tx1"/>
                </a:solidFill>
                <a:effectLst/>
                <a:latin typeface="+mj-lt"/>
              </a:rPr>
              <a:t>import torch</a:t>
            </a:r>
          </a:p>
          <a:p>
            <a:pPr>
              <a:lnSpc>
                <a:spcPts val="1425"/>
              </a:lnSpc>
            </a:pPr>
            <a:r>
              <a:rPr lang="en-US" b="0" dirty="0">
                <a:solidFill>
                  <a:schemeClr val="tx1"/>
                </a:solidFill>
                <a:effectLst/>
                <a:latin typeface="+mj-lt"/>
              </a:rPr>
              <a:t>from </a:t>
            </a:r>
            <a:r>
              <a:rPr lang="en-US" b="0" dirty="0" err="1">
                <a:solidFill>
                  <a:schemeClr val="tx1"/>
                </a:solidFill>
                <a:effectLst/>
                <a:latin typeface="+mj-lt"/>
              </a:rPr>
              <a:t>torch.utils.data</a:t>
            </a:r>
            <a:r>
              <a:rPr lang="en-US" b="0" dirty="0">
                <a:solidFill>
                  <a:schemeClr val="tx1"/>
                </a:solidFill>
                <a:effectLst/>
                <a:latin typeface="+mj-lt"/>
              </a:rPr>
              <a:t> import </a:t>
            </a:r>
            <a:r>
              <a:rPr lang="en-US" b="0" dirty="0" err="1">
                <a:solidFill>
                  <a:schemeClr val="tx1"/>
                </a:solidFill>
                <a:effectLst/>
                <a:latin typeface="+mj-lt"/>
              </a:rPr>
              <a:t>DataLoader</a:t>
            </a:r>
            <a:r>
              <a:rPr lang="en-US" b="0" dirty="0">
                <a:solidFill>
                  <a:schemeClr val="tx1"/>
                </a:solidFill>
                <a:effectLst/>
                <a:latin typeface="+mj-lt"/>
              </a:rPr>
              <a:t>, Dataset</a:t>
            </a:r>
          </a:p>
          <a:p>
            <a:pPr>
              <a:lnSpc>
                <a:spcPts val="1425"/>
              </a:lnSpc>
            </a:pPr>
            <a:endParaRPr lang="en-US" b="0" dirty="0">
              <a:solidFill>
                <a:schemeClr val="tx1"/>
              </a:solidFill>
              <a:effectLst/>
              <a:latin typeface="+mj-lt"/>
            </a:endParaRPr>
          </a:p>
          <a:p>
            <a:pPr>
              <a:lnSpc>
                <a:spcPts val="1425"/>
              </a:lnSpc>
            </a:pPr>
            <a:r>
              <a:rPr lang="en-US" b="0" dirty="0">
                <a:solidFill>
                  <a:schemeClr val="tx1"/>
                </a:solidFill>
                <a:effectLst/>
                <a:latin typeface="+mj-lt"/>
              </a:rPr>
              <a:t># Define a custom </a:t>
            </a:r>
            <a:r>
              <a:rPr lang="en-US" b="0" dirty="0" err="1">
                <a:solidFill>
                  <a:schemeClr val="tx1"/>
                </a:solidFill>
                <a:effectLst/>
                <a:latin typeface="+mj-lt"/>
              </a:rPr>
              <a:t>PyTorch</a:t>
            </a:r>
            <a:r>
              <a:rPr lang="en-US" b="0" dirty="0">
                <a:solidFill>
                  <a:schemeClr val="tx1"/>
                </a:solidFill>
                <a:effectLst/>
                <a:latin typeface="+mj-lt"/>
              </a:rPr>
              <a:t> Dataset class for tokenizing text</a:t>
            </a:r>
          </a:p>
          <a:p>
            <a:pPr>
              <a:lnSpc>
                <a:spcPts val="1425"/>
              </a:lnSpc>
            </a:pPr>
            <a:r>
              <a:rPr lang="en-US" b="0" dirty="0">
                <a:solidFill>
                  <a:schemeClr val="tx1"/>
                </a:solidFill>
                <a:effectLst/>
                <a:latin typeface="+mj-lt"/>
              </a:rPr>
              <a:t>class token(Dataset):</a:t>
            </a:r>
          </a:p>
          <a:p>
            <a:pPr>
              <a:lnSpc>
                <a:spcPts val="1425"/>
              </a:lnSpc>
            </a:pPr>
            <a:r>
              <a:rPr lang="en-US" b="0" dirty="0">
                <a:solidFill>
                  <a:schemeClr val="tx1"/>
                </a:solidFill>
                <a:effectLst/>
                <a:latin typeface="+mj-lt"/>
              </a:rPr>
              <a:t>    def __</a:t>
            </a:r>
            <a:r>
              <a:rPr lang="en-US" b="0" dirty="0" err="1">
                <a:solidFill>
                  <a:schemeClr val="tx1"/>
                </a:solidFill>
                <a:effectLst/>
                <a:latin typeface="+mj-lt"/>
              </a:rPr>
              <a:t>init</a:t>
            </a:r>
            <a:r>
              <a:rPr lang="en-US" b="0" dirty="0">
                <a:solidFill>
                  <a:schemeClr val="tx1"/>
                </a:solidFill>
                <a:effectLst/>
                <a:latin typeface="+mj-lt"/>
              </a:rPr>
              <a:t>__(self, txt, </a:t>
            </a:r>
            <a:r>
              <a:rPr lang="en-US" b="0" dirty="0" err="1">
                <a:solidFill>
                  <a:schemeClr val="tx1"/>
                </a:solidFill>
                <a:effectLst/>
                <a:latin typeface="+mj-lt"/>
              </a:rPr>
              <a:t>max_length</a:t>
            </a:r>
            <a:r>
              <a:rPr lang="en-US" b="0" dirty="0">
                <a:solidFill>
                  <a:schemeClr val="tx1"/>
                </a:solidFill>
                <a:effectLst/>
                <a:latin typeface="+mj-lt"/>
              </a:rPr>
              <a:t>=3, stride=1):</a:t>
            </a:r>
          </a:p>
          <a:p>
            <a:pPr>
              <a:lnSpc>
                <a:spcPts val="1425"/>
              </a:lnSpc>
            </a:pPr>
            <a:r>
              <a:rPr lang="en-US" b="0" dirty="0">
                <a:solidFill>
                  <a:schemeClr val="tx1"/>
                </a:solidFill>
                <a:effectLst/>
                <a:latin typeface="+mj-lt"/>
              </a:rPr>
              <a:t>        </a:t>
            </a:r>
            <a:r>
              <a:rPr lang="en-US" b="0" dirty="0" err="1">
                <a:solidFill>
                  <a:schemeClr val="tx1"/>
                </a:solidFill>
                <a:effectLst/>
                <a:latin typeface="+mj-lt"/>
              </a:rPr>
              <a:t>self.in_l</a:t>
            </a:r>
            <a:r>
              <a:rPr lang="en-US" b="0" dirty="0">
                <a:solidFill>
                  <a:schemeClr val="tx1"/>
                </a:solidFill>
                <a:effectLst/>
                <a:latin typeface="+mj-lt"/>
              </a:rPr>
              <a:t> = []   # List to hold input token sequences</a:t>
            </a:r>
          </a:p>
          <a:p>
            <a:pPr>
              <a:lnSpc>
                <a:spcPts val="1425"/>
              </a:lnSpc>
            </a:pPr>
            <a:r>
              <a:rPr lang="en-US" b="0" dirty="0">
                <a:solidFill>
                  <a:schemeClr val="tx1"/>
                </a:solidFill>
                <a:effectLst/>
                <a:latin typeface="+mj-lt"/>
              </a:rPr>
              <a:t>        </a:t>
            </a:r>
            <a:r>
              <a:rPr lang="en-US" b="0" dirty="0" err="1">
                <a:solidFill>
                  <a:schemeClr val="tx1"/>
                </a:solidFill>
                <a:effectLst/>
                <a:latin typeface="+mj-lt"/>
              </a:rPr>
              <a:t>self.tar_l</a:t>
            </a:r>
            <a:r>
              <a:rPr lang="en-US" b="0" dirty="0">
                <a:solidFill>
                  <a:schemeClr val="tx1"/>
                </a:solidFill>
                <a:effectLst/>
                <a:latin typeface="+mj-lt"/>
              </a:rPr>
              <a:t> = []  # List to hold target token sequences (next tokens)</a:t>
            </a:r>
          </a:p>
          <a:p>
            <a:pPr>
              <a:lnSpc>
                <a:spcPts val="1425"/>
              </a:lnSpc>
            </a:pPr>
            <a:endParaRPr lang="en-US" b="0" dirty="0">
              <a:solidFill>
                <a:schemeClr val="tx1"/>
              </a:solidFill>
              <a:effectLst/>
              <a:latin typeface="+mj-lt"/>
            </a:endParaRPr>
          </a:p>
          <a:p>
            <a:pPr>
              <a:lnSpc>
                <a:spcPts val="1425"/>
              </a:lnSpc>
            </a:pPr>
            <a:r>
              <a:rPr lang="en-US" b="0" dirty="0">
                <a:solidFill>
                  <a:schemeClr val="tx1"/>
                </a:solidFill>
                <a:effectLst/>
                <a:latin typeface="+mj-lt"/>
              </a:rPr>
              <a:t>        k = </a:t>
            </a:r>
            <a:r>
              <a:rPr lang="en-US" b="0" dirty="0" err="1">
                <a:solidFill>
                  <a:schemeClr val="tx1"/>
                </a:solidFill>
                <a:effectLst/>
                <a:latin typeface="+mj-lt"/>
              </a:rPr>
              <a:t>tiktoken.get_encoding</a:t>
            </a:r>
            <a:r>
              <a:rPr lang="en-US" b="0" dirty="0">
                <a:solidFill>
                  <a:schemeClr val="tx1"/>
                </a:solidFill>
                <a:effectLst/>
                <a:latin typeface="+mj-lt"/>
              </a:rPr>
              <a:t>("gpt2")  # Get GPT-2 encoding</a:t>
            </a:r>
          </a:p>
          <a:p>
            <a:pPr>
              <a:lnSpc>
                <a:spcPts val="1425"/>
              </a:lnSpc>
            </a:pPr>
            <a:r>
              <a:rPr lang="en-US" b="0" dirty="0">
                <a:solidFill>
                  <a:schemeClr val="tx1"/>
                </a:solidFill>
                <a:effectLst/>
                <a:latin typeface="+mj-lt"/>
              </a:rPr>
              <a:t>        l = </a:t>
            </a:r>
            <a:r>
              <a:rPr lang="en-US" b="0" dirty="0" err="1">
                <a:solidFill>
                  <a:schemeClr val="tx1"/>
                </a:solidFill>
                <a:effectLst/>
                <a:latin typeface="+mj-lt"/>
              </a:rPr>
              <a:t>k.encode</a:t>
            </a:r>
            <a:r>
              <a:rPr lang="en-US" b="0" dirty="0">
                <a:solidFill>
                  <a:schemeClr val="tx1"/>
                </a:solidFill>
                <a:effectLst/>
                <a:latin typeface="+mj-lt"/>
              </a:rPr>
              <a:t>(txt)  # Encode the input text into token IDs</a:t>
            </a:r>
          </a:p>
          <a:p>
            <a:pPr>
              <a:lnSpc>
                <a:spcPts val="1425"/>
              </a:lnSpc>
            </a:pPr>
            <a:r>
              <a:rPr lang="en-US" b="0" dirty="0">
                <a:solidFill>
                  <a:schemeClr val="tx1"/>
                </a:solidFill>
                <a:effectLst/>
                <a:latin typeface="+mj-lt"/>
              </a:rPr>
              <a:t>        print(l)  # Print encoded token IDs for reference</a:t>
            </a:r>
          </a:p>
          <a:p>
            <a:pPr>
              <a:lnSpc>
                <a:spcPts val="1425"/>
              </a:lnSpc>
            </a:pPr>
            <a:endParaRPr lang="en-US" b="0" dirty="0">
              <a:solidFill>
                <a:schemeClr val="tx1"/>
              </a:solidFill>
              <a:effectLst/>
              <a:latin typeface="+mj-lt"/>
            </a:endParaRPr>
          </a:p>
          <a:p>
            <a:pPr>
              <a:lnSpc>
                <a:spcPts val="1425"/>
              </a:lnSpc>
            </a:pPr>
            <a:r>
              <a:rPr lang="en-US" b="0" dirty="0">
                <a:solidFill>
                  <a:schemeClr val="tx1"/>
                </a:solidFill>
                <a:effectLst/>
                <a:latin typeface="+mj-lt"/>
              </a:rPr>
              <a:t>        # Create sliding windows of input-target pairs</a:t>
            </a:r>
          </a:p>
          <a:p>
            <a:pPr>
              <a:lnSpc>
                <a:spcPts val="1425"/>
              </a:lnSpc>
            </a:pPr>
            <a:r>
              <a:rPr lang="en-US" b="0" dirty="0">
                <a:solidFill>
                  <a:schemeClr val="tx1"/>
                </a:solidFill>
                <a:effectLst/>
                <a:latin typeface="+mj-lt"/>
              </a:rPr>
              <a:t>        for </a:t>
            </a:r>
            <a:r>
              <a:rPr lang="en-US" b="0" dirty="0" err="1">
                <a:solidFill>
                  <a:schemeClr val="tx1"/>
                </a:solidFill>
                <a:effectLst/>
                <a:latin typeface="+mj-lt"/>
              </a:rPr>
              <a:t>i</a:t>
            </a:r>
            <a:r>
              <a:rPr lang="en-US" b="0" dirty="0">
                <a:solidFill>
                  <a:schemeClr val="tx1"/>
                </a:solidFill>
                <a:effectLst/>
                <a:latin typeface="+mj-lt"/>
              </a:rPr>
              <a:t> in range(0, </a:t>
            </a:r>
            <a:r>
              <a:rPr lang="en-US" b="0" dirty="0" err="1">
                <a:solidFill>
                  <a:schemeClr val="tx1"/>
                </a:solidFill>
                <a:effectLst/>
                <a:latin typeface="+mj-lt"/>
              </a:rPr>
              <a:t>len</a:t>
            </a:r>
            <a:r>
              <a:rPr lang="en-US" b="0" dirty="0">
                <a:solidFill>
                  <a:schemeClr val="tx1"/>
                </a:solidFill>
                <a:effectLst/>
                <a:latin typeface="+mj-lt"/>
              </a:rPr>
              <a:t>(l) - </a:t>
            </a:r>
            <a:r>
              <a:rPr lang="en-US" b="0" dirty="0" err="1">
                <a:solidFill>
                  <a:schemeClr val="tx1"/>
                </a:solidFill>
                <a:effectLst/>
                <a:latin typeface="+mj-lt"/>
              </a:rPr>
              <a:t>max_length</a:t>
            </a:r>
            <a:r>
              <a:rPr lang="en-US" b="0" dirty="0">
                <a:solidFill>
                  <a:schemeClr val="tx1"/>
                </a:solidFill>
                <a:effectLst/>
                <a:latin typeface="+mj-lt"/>
              </a:rPr>
              <a:t>, stride):</a:t>
            </a:r>
          </a:p>
          <a:p>
            <a:pPr>
              <a:lnSpc>
                <a:spcPts val="1425"/>
              </a:lnSpc>
            </a:pPr>
            <a:r>
              <a:rPr lang="en-US" b="0" dirty="0">
                <a:solidFill>
                  <a:schemeClr val="tx1"/>
                </a:solidFill>
                <a:effectLst/>
                <a:latin typeface="+mj-lt"/>
              </a:rPr>
              <a:t>            q = l[</a:t>
            </a:r>
            <a:r>
              <a:rPr lang="en-US" b="0" dirty="0" err="1">
                <a:solidFill>
                  <a:schemeClr val="tx1"/>
                </a:solidFill>
                <a:effectLst/>
                <a:latin typeface="+mj-lt"/>
              </a:rPr>
              <a:t>i:i</a:t>
            </a:r>
            <a:r>
              <a:rPr lang="en-US" b="0" dirty="0">
                <a:solidFill>
                  <a:schemeClr val="tx1"/>
                </a:solidFill>
                <a:effectLst/>
                <a:latin typeface="+mj-lt"/>
              </a:rPr>
              <a:t> + </a:t>
            </a:r>
            <a:r>
              <a:rPr lang="en-US" b="0" dirty="0" err="1">
                <a:solidFill>
                  <a:schemeClr val="tx1"/>
                </a:solidFill>
                <a:effectLst/>
                <a:latin typeface="+mj-lt"/>
              </a:rPr>
              <a:t>max_length</a:t>
            </a:r>
            <a:r>
              <a:rPr lang="en-US" b="0" dirty="0">
                <a:solidFill>
                  <a:schemeClr val="tx1"/>
                </a:solidFill>
                <a:effectLst/>
                <a:latin typeface="+mj-lt"/>
              </a:rPr>
              <a:t>]           # Input sequence of length </a:t>
            </a:r>
            <a:r>
              <a:rPr lang="en-US" b="0" dirty="0" err="1">
                <a:solidFill>
                  <a:schemeClr val="tx1"/>
                </a:solidFill>
                <a:effectLst/>
                <a:latin typeface="+mj-lt"/>
              </a:rPr>
              <a:t>max_length</a:t>
            </a:r>
            <a:endParaRPr lang="en-US" b="0" dirty="0">
              <a:solidFill>
                <a:schemeClr val="tx1"/>
              </a:solidFill>
              <a:effectLst/>
              <a:latin typeface="+mj-lt"/>
            </a:endParaRPr>
          </a:p>
          <a:p>
            <a:pPr>
              <a:lnSpc>
                <a:spcPts val="1425"/>
              </a:lnSpc>
            </a:pPr>
            <a:r>
              <a:rPr lang="en-US" b="0" dirty="0">
                <a:solidFill>
                  <a:schemeClr val="tx1"/>
                </a:solidFill>
                <a:effectLst/>
                <a:latin typeface="+mj-lt"/>
              </a:rPr>
              <a:t>            p = l[</a:t>
            </a:r>
            <a:r>
              <a:rPr lang="en-US" b="0" dirty="0" err="1">
                <a:solidFill>
                  <a:schemeClr val="tx1"/>
                </a:solidFill>
                <a:effectLst/>
                <a:latin typeface="+mj-lt"/>
              </a:rPr>
              <a:t>i</a:t>
            </a:r>
            <a:r>
              <a:rPr lang="en-US" b="0" dirty="0">
                <a:solidFill>
                  <a:schemeClr val="tx1"/>
                </a:solidFill>
                <a:effectLst/>
                <a:latin typeface="+mj-lt"/>
              </a:rPr>
              <a:t> + 1:i + </a:t>
            </a:r>
            <a:r>
              <a:rPr lang="en-US" b="0" dirty="0" err="1">
                <a:solidFill>
                  <a:schemeClr val="tx1"/>
                </a:solidFill>
                <a:effectLst/>
                <a:latin typeface="+mj-lt"/>
              </a:rPr>
              <a:t>max_length</a:t>
            </a:r>
            <a:r>
              <a:rPr lang="en-US" b="0" dirty="0">
                <a:solidFill>
                  <a:schemeClr val="tx1"/>
                </a:solidFill>
                <a:effectLst/>
                <a:latin typeface="+mj-lt"/>
              </a:rPr>
              <a:t> + 1]   # Target sequence (next tokens)</a:t>
            </a:r>
          </a:p>
          <a:p>
            <a:pPr>
              <a:lnSpc>
                <a:spcPts val="1425"/>
              </a:lnSpc>
            </a:pPr>
            <a:r>
              <a:rPr lang="en-US" b="0" dirty="0">
                <a:solidFill>
                  <a:schemeClr val="tx1"/>
                </a:solidFill>
                <a:effectLst/>
                <a:latin typeface="+mj-lt"/>
              </a:rPr>
              <a:t>            </a:t>
            </a:r>
            <a:r>
              <a:rPr lang="en-US" b="0" dirty="0" err="1">
                <a:solidFill>
                  <a:schemeClr val="tx1"/>
                </a:solidFill>
                <a:effectLst/>
                <a:latin typeface="+mj-lt"/>
              </a:rPr>
              <a:t>self.in_l.append</a:t>
            </a:r>
            <a:r>
              <a:rPr lang="en-US" b="0" dirty="0">
                <a:solidFill>
                  <a:schemeClr val="tx1"/>
                </a:solidFill>
                <a:effectLst/>
                <a:latin typeface="+mj-lt"/>
              </a:rPr>
              <a:t>(</a:t>
            </a:r>
            <a:r>
              <a:rPr lang="en-US" b="0" dirty="0" err="1">
                <a:solidFill>
                  <a:schemeClr val="tx1"/>
                </a:solidFill>
                <a:effectLst/>
                <a:latin typeface="+mj-lt"/>
              </a:rPr>
              <a:t>torch.tensor</a:t>
            </a:r>
            <a:r>
              <a:rPr lang="en-US" b="0" dirty="0">
                <a:solidFill>
                  <a:schemeClr val="tx1"/>
                </a:solidFill>
                <a:effectLst/>
                <a:latin typeface="+mj-lt"/>
              </a:rPr>
              <a:t>(q))  # Convert input to tensor and store</a:t>
            </a:r>
          </a:p>
          <a:p>
            <a:pPr>
              <a:lnSpc>
                <a:spcPts val="1425"/>
              </a:lnSpc>
            </a:pPr>
            <a:r>
              <a:rPr lang="en-US" b="0" dirty="0">
                <a:solidFill>
                  <a:schemeClr val="tx1"/>
                </a:solidFill>
                <a:effectLst/>
                <a:latin typeface="+mj-lt"/>
              </a:rPr>
              <a:t>            </a:t>
            </a:r>
            <a:r>
              <a:rPr lang="en-US" b="0" dirty="0" err="1">
                <a:solidFill>
                  <a:schemeClr val="tx1"/>
                </a:solidFill>
                <a:effectLst/>
                <a:latin typeface="+mj-lt"/>
              </a:rPr>
              <a:t>self.tar_l.append</a:t>
            </a:r>
            <a:r>
              <a:rPr lang="en-US" b="0" dirty="0">
                <a:solidFill>
                  <a:schemeClr val="tx1"/>
                </a:solidFill>
                <a:effectLst/>
                <a:latin typeface="+mj-lt"/>
              </a:rPr>
              <a:t>(</a:t>
            </a:r>
            <a:r>
              <a:rPr lang="en-US" b="0" dirty="0" err="1">
                <a:solidFill>
                  <a:schemeClr val="tx1"/>
                </a:solidFill>
                <a:effectLst/>
                <a:latin typeface="+mj-lt"/>
              </a:rPr>
              <a:t>torch.tensor</a:t>
            </a:r>
            <a:r>
              <a:rPr lang="en-US" b="0" dirty="0">
                <a:solidFill>
                  <a:schemeClr val="tx1"/>
                </a:solidFill>
                <a:effectLst/>
                <a:latin typeface="+mj-lt"/>
              </a:rPr>
              <a:t>(p)) # Convert target to tensor and store</a:t>
            </a:r>
          </a:p>
        </p:txBody>
      </p:sp>
    </p:spTree>
    <p:extLst>
      <p:ext uri="{BB962C8B-B14F-4D97-AF65-F5344CB8AC3E}">
        <p14:creationId xmlns:p14="http://schemas.microsoft.com/office/powerpoint/2010/main" val="927246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91FC9-685E-CCEE-BC88-135774E76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4E0B0-7DA6-42E0-C5CB-B41E2518C572}"/>
              </a:ext>
            </a:extLst>
          </p:cNvPr>
          <p:cNvSpPr>
            <a:spLocks noGrp="1"/>
          </p:cNvSpPr>
          <p:nvPr>
            <p:ph type="title"/>
          </p:nvPr>
        </p:nvSpPr>
        <p:spPr>
          <a:xfrm>
            <a:off x="478303" y="112543"/>
            <a:ext cx="5774786" cy="398364"/>
          </a:xfrm>
        </p:spPr>
        <p:txBody>
          <a:bodyPr/>
          <a:lstStyle/>
          <a:p>
            <a:r>
              <a:rPr lang="en-US" dirty="0"/>
              <a:t>Code for input target pairs for LLM</a:t>
            </a:r>
          </a:p>
        </p:txBody>
      </p:sp>
      <p:pic>
        <p:nvPicPr>
          <p:cNvPr id="7" name="Shape 1440" descr="C:\Users\admin\Desktop\SE Resumes\logo_1152262_web.png">
            <a:extLst>
              <a:ext uri="{FF2B5EF4-FFF2-40B4-BE49-F238E27FC236}">
                <a16:creationId xmlns:a16="http://schemas.microsoft.com/office/drawing/2014/main" id="{1AF4D77E-B6DA-BBF9-42F5-1D3E6B0EC678}"/>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5" name="TextBox 4">
            <a:extLst>
              <a:ext uri="{FF2B5EF4-FFF2-40B4-BE49-F238E27FC236}">
                <a16:creationId xmlns:a16="http://schemas.microsoft.com/office/drawing/2014/main" id="{84FCA0F0-FEE6-A048-3FC0-CFB24B4634BE}"/>
              </a:ext>
            </a:extLst>
          </p:cNvPr>
          <p:cNvSpPr txBox="1"/>
          <p:nvPr/>
        </p:nvSpPr>
        <p:spPr>
          <a:xfrm>
            <a:off x="717452" y="724486"/>
            <a:ext cx="8032653" cy="4616648"/>
          </a:xfrm>
          <a:prstGeom prst="rect">
            <a:avLst/>
          </a:prstGeom>
          <a:noFill/>
        </p:spPr>
        <p:txBody>
          <a:bodyPr wrap="square" rtlCol="0">
            <a:spAutoFit/>
          </a:bodyPr>
          <a:lstStyle/>
          <a:p>
            <a:r>
              <a:rPr lang="en-US" dirty="0"/>
              <a:t>def __</a:t>
            </a:r>
            <a:r>
              <a:rPr lang="en-US" dirty="0" err="1"/>
              <a:t>len</a:t>
            </a:r>
            <a:r>
              <a:rPr lang="en-US" dirty="0"/>
              <a:t>__(self):</a:t>
            </a:r>
          </a:p>
          <a:p>
            <a:r>
              <a:rPr lang="en-US" dirty="0"/>
              <a:t>        # Return number of input-target pairs</a:t>
            </a:r>
          </a:p>
          <a:p>
            <a:r>
              <a:rPr lang="en-US" dirty="0"/>
              <a:t>        return </a:t>
            </a:r>
            <a:r>
              <a:rPr lang="en-US" dirty="0" err="1"/>
              <a:t>len</a:t>
            </a:r>
            <a:r>
              <a:rPr lang="en-US" dirty="0"/>
              <a:t>(</a:t>
            </a:r>
            <a:r>
              <a:rPr lang="en-US" dirty="0" err="1"/>
              <a:t>self.tar_l</a:t>
            </a:r>
            <a:r>
              <a:rPr lang="en-US" dirty="0"/>
              <a:t>)</a:t>
            </a:r>
          </a:p>
          <a:p>
            <a:br>
              <a:rPr lang="en-US" dirty="0"/>
            </a:br>
            <a:r>
              <a:rPr lang="en-US" dirty="0"/>
              <a:t>    def __</a:t>
            </a:r>
            <a:r>
              <a:rPr lang="en-US" dirty="0" err="1"/>
              <a:t>getitem</a:t>
            </a:r>
            <a:r>
              <a:rPr lang="en-US" dirty="0"/>
              <a:t>__(self, </a:t>
            </a:r>
            <a:r>
              <a:rPr lang="en-US" dirty="0" err="1"/>
              <a:t>idx</a:t>
            </a:r>
            <a:r>
              <a:rPr lang="en-US" dirty="0"/>
              <a:t>):</a:t>
            </a:r>
          </a:p>
          <a:p>
            <a:r>
              <a:rPr lang="en-US" dirty="0"/>
              <a:t>        # Return input and target pair at a specific index</a:t>
            </a:r>
          </a:p>
          <a:p>
            <a:r>
              <a:rPr lang="en-US" dirty="0"/>
              <a:t>        return </a:t>
            </a:r>
            <a:r>
              <a:rPr lang="en-US" dirty="0" err="1"/>
              <a:t>self.in_l</a:t>
            </a:r>
            <a:r>
              <a:rPr lang="en-US" dirty="0"/>
              <a:t>[</a:t>
            </a:r>
            <a:r>
              <a:rPr lang="en-US" dirty="0" err="1"/>
              <a:t>idx</a:t>
            </a:r>
            <a:r>
              <a:rPr lang="en-US" dirty="0"/>
              <a:t>], </a:t>
            </a:r>
            <a:r>
              <a:rPr lang="en-US" dirty="0" err="1"/>
              <a:t>self.tar_l</a:t>
            </a:r>
            <a:r>
              <a:rPr lang="en-US" dirty="0"/>
              <a:t>[</a:t>
            </a:r>
            <a:r>
              <a:rPr lang="en-US" dirty="0" err="1"/>
              <a:t>idx</a:t>
            </a:r>
            <a:r>
              <a:rPr lang="en-US" dirty="0"/>
              <a:t>]</a:t>
            </a:r>
          </a:p>
          <a:p>
            <a:br>
              <a:rPr lang="en-US" dirty="0"/>
            </a:br>
            <a:r>
              <a:rPr lang="en-US" dirty="0"/>
              <a:t># Wrapper function to create a </a:t>
            </a:r>
            <a:r>
              <a:rPr lang="en-US" dirty="0" err="1"/>
              <a:t>DataLoader</a:t>
            </a:r>
            <a:r>
              <a:rPr lang="en-US" dirty="0"/>
              <a:t> from text</a:t>
            </a:r>
          </a:p>
          <a:p>
            <a:r>
              <a:rPr lang="en-US" dirty="0"/>
              <a:t>def </a:t>
            </a:r>
            <a:r>
              <a:rPr lang="en-US" dirty="0" err="1"/>
              <a:t>dataloader</a:t>
            </a:r>
            <a:r>
              <a:rPr lang="en-US" dirty="0"/>
              <a:t>(txt, </a:t>
            </a:r>
            <a:r>
              <a:rPr lang="en-US" dirty="0" err="1"/>
              <a:t>batch_size</a:t>
            </a:r>
            <a:r>
              <a:rPr lang="en-US" dirty="0"/>
              <a:t>=2, </a:t>
            </a:r>
            <a:r>
              <a:rPr lang="en-US" dirty="0" err="1"/>
              <a:t>max_length</a:t>
            </a:r>
            <a:r>
              <a:rPr lang="en-US" dirty="0"/>
              <a:t>=3, stride=1, shuffle=False, </a:t>
            </a:r>
            <a:r>
              <a:rPr lang="en-US" dirty="0" err="1"/>
              <a:t>drop_last</a:t>
            </a:r>
            <a:r>
              <a:rPr lang="en-US" dirty="0"/>
              <a:t>=False, </a:t>
            </a:r>
            <a:r>
              <a:rPr lang="en-US" dirty="0" err="1"/>
              <a:t>num_workers</a:t>
            </a:r>
            <a:r>
              <a:rPr lang="en-US" dirty="0"/>
              <a:t>=0):</a:t>
            </a:r>
          </a:p>
          <a:p>
            <a:r>
              <a:rPr lang="en-US" dirty="0"/>
              <a:t>    </a:t>
            </a:r>
            <a:r>
              <a:rPr lang="en-US" dirty="0" err="1"/>
              <a:t>tk</a:t>
            </a:r>
            <a:r>
              <a:rPr lang="en-US" dirty="0"/>
              <a:t> = token(txt, </a:t>
            </a:r>
            <a:r>
              <a:rPr lang="en-US" dirty="0" err="1"/>
              <a:t>max_length</a:t>
            </a:r>
            <a:r>
              <a:rPr lang="en-US" dirty="0"/>
              <a:t>=</a:t>
            </a:r>
            <a:r>
              <a:rPr lang="en-US" dirty="0" err="1"/>
              <a:t>max_length</a:t>
            </a:r>
            <a:r>
              <a:rPr lang="en-US" dirty="0"/>
              <a:t>, stride=stride)  # Create dataset object</a:t>
            </a:r>
          </a:p>
          <a:p>
            <a:r>
              <a:rPr lang="en-US" dirty="0"/>
              <a:t>    </a:t>
            </a:r>
            <a:r>
              <a:rPr lang="en-US" dirty="0" err="1"/>
              <a:t>dataloader</a:t>
            </a:r>
            <a:r>
              <a:rPr lang="en-US" dirty="0"/>
              <a:t> = </a:t>
            </a:r>
            <a:r>
              <a:rPr lang="en-US" dirty="0" err="1"/>
              <a:t>DataLoader</a:t>
            </a:r>
            <a:r>
              <a:rPr lang="en-US" dirty="0"/>
              <a:t>(</a:t>
            </a:r>
          </a:p>
          <a:p>
            <a:r>
              <a:rPr lang="en-US" dirty="0"/>
              <a:t>        </a:t>
            </a:r>
            <a:r>
              <a:rPr lang="en-US" dirty="0" err="1"/>
              <a:t>tk</a:t>
            </a:r>
            <a:r>
              <a:rPr lang="en-US" dirty="0"/>
              <a:t>,</a:t>
            </a:r>
          </a:p>
          <a:p>
            <a:r>
              <a:rPr lang="en-US" dirty="0"/>
              <a:t>        </a:t>
            </a:r>
            <a:r>
              <a:rPr lang="en-US" dirty="0" err="1"/>
              <a:t>batch_size</a:t>
            </a:r>
            <a:r>
              <a:rPr lang="en-US" dirty="0"/>
              <a:t>=</a:t>
            </a:r>
            <a:r>
              <a:rPr lang="en-US" dirty="0" err="1"/>
              <a:t>batch_size</a:t>
            </a:r>
            <a:r>
              <a:rPr lang="en-US" dirty="0"/>
              <a:t>,</a:t>
            </a:r>
          </a:p>
          <a:p>
            <a:r>
              <a:rPr lang="en-US" dirty="0"/>
              <a:t>        shuffle=shuffle,         # Whether to shuffle data</a:t>
            </a:r>
          </a:p>
          <a:p>
            <a:r>
              <a:rPr lang="en-US" dirty="0"/>
              <a:t>        </a:t>
            </a:r>
            <a:r>
              <a:rPr lang="en-US" dirty="0" err="1"/>
              <a:t>drop_last</a:t>
            </a:r>
            <a:r>
              <a:rPr lang="en-US" dirty="0"/>
              <a:t>=</a:t>
            </a:r>
            <a:r>
              <a:rPr lang="en-US" dirty="0" err="1"/>
              <a:t>drop_last</a:t>
            </a:r>
            <a:r>
              <a:rPr lang="en-US" dirty="0"/>
              <a:t>,     # Drop last batch if it's smaller than </a:t>
            </a:r>
            <a:r>
              <a:rPr lang="en-US" dirty="0" err="1"/>
              <a:t>batch_size</a:t>
            </a:r>
            <a:endParaRPr lang="en-US" dirty="0"/>
          </a:p>
          <a:p>
            <a:r>
              <a:rPr lang="en-US" dirty="0"/>
              <a:t>        </a:t>
            </a:r>
            <a:r>
              <a:rPr lang="en-US" dirty="0" err="1"/>
              <a:t>num_workers</a:t>
            </a:r>
            <a:r>
              <a:rPr lang="en-US" dirty="0"/>
              <a:t>=</a:t>
            </a:r>
            <a:r>
              <a:rPr lang="en-US" dirty="0" err="1"/>
              <a:t>num_workers</a:t>
            </a:r>
            <a:r>
              <a:rPr lang="en-US" dirty="0"/>
              <a:t>  # Number of subprocesses to use for data loading</a:t>
            </a:r>
          </a:p>
          <a:p>
            <a:r>
              <a:rPr lang="en-US" dirty="0"/>
              <a:t>    )</a:t>
            </a:r>
          </a:p>
          <a:p>
            <a:r>
              <a:rPr lang="en-US" dirty="0"/>
              <a:t>    return </a:t>
            </a:r>
            <a:r>
              <a:rPr lang="en-US" dirty="0" err="1"/>
              <a:t>dataloader</a:t>
            </a:r>
            <a:endParaRPr lang="en-US" dirty="0"/>
          </a:p>
          <a:p>
            <a:r>
              <a:rPr lang="en-US" dirty="0"/>
              <a:t>   </a:t>
            </a:r>
          </a:p>
        </p:txBody>
      </p:sp>
    </p:spTree>
    <p:extLst>
      <p:ext uri="{BB962C8B-B14F-4D97-AF65-F5344CB8AC3E}">
        <p14:creationId xmlns:p14="http://schemas.microsoft.com/office/powerpoint/2010/main" val="4118718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730FB-B083-D685-C0A3-3ACBBAE1A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D8252-3050-EF20-762D-1275EB8F27A3}"/>
              </a:ext>
            </a:extLst>
          </p:cNvPr>
          <p:cNvSpPr>
            <a:spLocks noGrp="1"/>
          </p:cNvSpPr>
          <p:nvPr>
            <p:ph type="title"/>
          </p:nvPr>
        </p:nvSpPr>
        <p:spPr>
          <a:xfrm>
            <a:off x="478303" y="112543"/>
            <a:ext cx="5774786" cy="398364"/>
          </a:xfrm>
        </p:spPr>
        <p:txBody>
          <a:bodyPr/>
          <a:lstStyle/>
          <a:p>
            <a:r>
              <a:rPr lang="en-US" dirty="0"/>
              <a:t>Code for input target pairs for LLM</a:t>
            </a:r>
          </a:p>
        </p:txBody>
      </p:sp>
      <p:pic>
        <p:nvPicPr>
          <p:cNvPr id="7" name="Shape 1440" descr="C:\Users\admin\Desktop\SE Resumes\logo_1152262_web.png">
            <a:extLst>
              <a:ext uri="{FF2B5EF4-FFF2-40B4-BE49-F238E27FC236}">
                <a16:creationId xmlns:a16="http://schemas.microsoft.com/office/drawing/2014/main" id="{FA930CA8-69DB-F965-5C66-5C835F82BE3E}"/>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3" name="TextBox 2">
            <a:extLst>
              <a:ext uri="{FF2B5EF4-FFF2-40B4-BE49-F238E27FC236}">
                <a16:creationId xmlns:a16="http://schemas.microsoft.com/office/drawing/2014/main" id="{7E677AD0-EB45-270B-5D56-02D7E651A995}"/>
              </a:ext>
            </a:extLst>
          </p:cNvPr>
          <p:cNvSpPr txBox="1"/>
          <p:nvPr/>
        </p:nvSpPr>
        <p:spPr>
          <a:xfrm>
            <a:off x="703385" y="801858"/>
            <a:ext cx="8018584" cy="4401205"/>
          </a:xfrm>
          <a:prstGeom prst="rect">
            <a:avLst/>
          </a:prstGeom>
          <a:noFill/>
        </p:spPr>
        <p:txBody>
          <a:bodyPr wrap="square" rtlCol="0">
            <a:spAutoFit/>
          </a:bodyPr>
          <a:lstStyle/>
          <a:p>
            <a:r>
              <a:rPr lang="en-US" dirty="0"/>
              <a:t># Prompt user to enter input text</a:t>
            </a:r>
          </a:p>
          <a:p>
            <a:r>
              <a:rPr lang="en-US" dirty="0"/>
              <a:t>txt = input("Enter the text: ")</a:t>
            </a:r>
          </a:p>
          <a:p>
            <a:br>
              <a:rPr lang="en-US" dirty="0"/>
            </a:br>
            <a:r>
              <a:rPr lang="en-US" dirty="0"/>
              <a:t># Create a </a:t>
            </a:r>
            <a:r>
              <a:rPr lang="en-US" dirty="0" err="1"/>
              <a:t>DataLoader</a:t>
            </a:r>
            <a:r>
              <a:rPr lang="en-US" dirty="0"/>
              <a:t> from the input text</a:t>
            </a:r>
          </a:p>
          <a:p>
            <a:r>
              <a:rPr lang="en-US" dirty="0"/>
              <a:t>data = </a:t>
            </a:r>
            <a:r>
              <a:rPr lang="en-US" dirty="0" err="1"/>
              <a:t>dataloader</a:t>
            </a:r>
            <a:r>
              <a:rPr lang="en-US" dirty="0"/>
              <a:t>(</a:t>
            </a:r>
          </a:p>
          <a:p>
            <a:r>
              <a:rPr lang="en-US" dirty="0"/>
              <a:t>    txt,</a:t>
            </a:r>
          </a:p>
          <a:p>
            <a:r>
              <a:rPr lang="en-US" dirty="0"/>
              <a:t>    </a:t>
            </a:r>
            <a:r>
              <a:rPr lang="en-US" dirty="0" err="1"/>
              <a:t>batch_size</a:t>
            </a:r>
            <a:r>
              <a:rPr lang="en-US" dirty="0"/>
              <a:t>=2,</a:t>
            </a:r>
          </a:p>
          <a:p>
            <a:r>
              <a:rPr lang="en-US" dirty="0"/>
              <a:t>    </a:t>
            </a:r>
            <a:r>
              <a:rPr lang="en-US" dirty="0" err="1"/>
              <a:t>max_length</a:t>
            </a:r>
            <a:r>
              <a:rPr lang="en-US" dirty="0"/>
              <a:t>=3,</a:t>
            </a:r>
          </a:p>
          <a:p>
            <a:r>
              <a:rPr lang="en-US" dirty="0"/>
              <a:t>    stride=1,</a:t>
            </a:r>
          </a:p>
          <a:p>
            <a:r>
              <a:rPr lang="en-US" dirty="0"/>
              <a:t>    shuffle=False,</a:t>
            </a:r>
          </a:p>
          <a:p>
            <a:r>
              <a:rPr lang="en-US" dirty="0"/>
              <a:t>    </a:t>
            </a:r>
            <a:r>
              <a:rPr lang="en-US" dirty="0" err="1"/>
              <a:t>drop_last</a:t>
            </a:r>
            <a:r>
              <a:rPr lang="en-US" dirty="0"/>
              <a:t>=False,</a:t>
            </a:r>
          </a:p>
          <a:p>
            <a:r>
              <a:rPr lang="en-US" dirty="0"/>
              <a:t>    </a:t>
            </a:r>
            <a:r>
              <a:rPr lang="en-US" dirty="0" err="1"/>
              <a:t>num_workers</a:t>
            </a:r>
            <a:r>
              <a:rPr lang="en-US" dirty="0"/>
              <a:t>=0</a:t>
            </a:r>
          </a:p>
          <a:p>
            <a:r>
              <a:rPr lang="en-US" dirty="0"/>
              <a:t>)</a:t>
            </a:r>
          </a:p>
          <a:p>
            <a:br>
              <a:rPr lang="en-US" dirty="0"/>
            </a:br>
            <a:r>
              <a:rPr lang="en-US" dirty="0"/>
              <a:t># Iterate through the </a:t>
            </a:r>
            <a:r>
              <a:rPr lang="en-US" dirty="0" err="1"/>
              <a:t>DataLoader</a:t>
            </a:r>
            <a:r>
              <a:rPr lang="en-US" dirty="0"/>
              <a:t> and print input-target pairs</a:t>
            </a:r>
          </a:p>
          <a:p>
            <a:r>
              <a:rPr lang="en-US" dirty="0"/>
              <a:t>for </a:t>
            </a:r>
            <a:r>
              <a:rPr lang="en-US" dirty="0" err="1"/>
              <a:t>batch_size</a:t>
            </a:r>
            <a:r>
              <a:rPr lang="en-US" dirty="0"/>
              <a:t>, (</a:t>
            </a:r>
            <a:r>
              <a:rPr lang="en-US" dirty="0" err="1"/>
              <a:t>in_l</a:t>
            </a:r>
            <a:r>
              <a:rPr lang="en-US" dirty="0"/>
              <a:t>, </a:t>
            </a:r>
            <a:r>
              <a:rPr lang="en-US" dirty="0" err="1"/>
              <a:t>tar_l</a:t>
            </a:r>
            <a:r>
              <a:rPr lang="en-US" dirty="0"/>
              <a:t>) in enumerate(data):</a:t>
            </a:r>
          </a:p>
          <a:p>
            <a:r>
              <a:rPr lang="en-US" dirty="0"/>
              <a:t>    print(</a:t>
            </a:r>
            <a:r>
              <a:rPr lang="en-US" dirty="0" err="1"/>
              <a:t>batch_size</a:t>
            </a:r>
            <a:r>
              <a:rPr lang="en-US" dirty="0"/>
              <a:t> + 1)  # Print batch number</a:t>
            </a:r>
          </a:p>
          <a:p>
            <a:r>
              <a:rPr lang="en-US" dirty="0"/>
              <a:t>    print(</a:t>
            </a:r>
            <a:r>
              <a:rPr lang="en-US" dirty="0" err="1"/>
              <a:t>in_l</a:t>
            </a:r>
            <a:r>
              <a:rPr lang="en-US" dirty="0"/>
              <a:t>)            # Print input sequences in the batch</a:t>
            </a:r>
          </a:p>
          <a:p>
            <a:r>
              <a:rPr lang="en-US" dirty="0"/>
              <a:t>    print(</a:t>
            </a:r>
            <a:r>
              <a:rPr lang="en-US" dirty="0" err="1"/>
              <a:t>tar_l</a:t>
            </a:r>
            <a:r>
              <a:rPr lang="en-US" dirty="0"/>
              <a:t>)           # Print target sequences in the batch</a:t>
            </a:r>
          </a:p>
          <a:p>
            <a:endParaRPr lang="en-US" dirty="0"/>
          </a:p>
        </p:txBody>
      </p:sp>
    </p:spTree>
    <p:extLst>
      <p:ext uri="{BB962C8B-B14F-4D97-AF65-F5344CB8AC3E}">
        <p14:creationId xmlns:p14="http://schemas.microsoft.com/office/powerpoint/2010/main" val="100130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A2F35-231C-07DF-0527-8DE050C29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B0A7A-B79C-9979-0D31-F94766FFD727}"/>
              </a:ext>
            </a:extLst>
          </p:cNvPr>
          <p:cNvSpPr>
            <a:spLocks noGrp="1"/>
          </p:cNvSpPr>
          <p:nvPr>
            <p:ph type="title"/>
          </p:nvPr>
        </p:nvSpPr>
        <p:spPr>
          <a:xfrm>
            <a:off x="478303" y="112543"/>
            <a:ext cx="5774786" cy="398364"/>
          </a:xfrm>
        </p:spPr>
        <p:txBody>
          <a:bodyPr/>
          <a:lstStyle/>
          <a:p>
            <a:r>
              <a:rPr lang="en-US" dirty="0"/>
              <a:t>Token Embedding</a:t>
            </a:r>
          </a:p>
        </p:txBody>
      </p:sp>
      <p:pic>
        <p:nvPicPr>
          <p:cNvPr id="7" name="Shape 1440" descr="C:\Users\admin\Desktop\SE Resumes\logo_1152262_web.png">
            <a:extLst>
              <a:ext uri="{FF2B5EF4-FFF2-40B4-BE49-F238E27FC236}">
                <a16:creationId xmlns:a16="http://schemas.microsoft.com/office/drawing/2014/main" id="{5BD2DC5E-639A-5590-00BC-E5C7A8C42634}"/>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
        <p:nvSpPr>
          <p:cNvPr id="3" name="TextBox 2">
            <a:extLst>
              <a:ext uri="{FF2B5EF4-FFF2-40B4-BE49-F238E27FC236}">
                <a16:creationId xmlns:a16="http://schemas.microsoft.com/office/drawing/2014/main" id="{89D9EC02-7CB5-3A0A-5B43-B91F8AE3B890}"/>
              </a:ext>
            </a:extLst>
          </p:cNvPr>
          <p:cNvSpPr txBox="1"/>
          <p:nvPr/>
        </p:nvSpPr>
        <p:spPr>
          <a:xfrm>
            <a:off x="478303" y="696352"/>
            <a:ext cx="824366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Embeddings turn words into numbers that a computer can understand.</a:t>
            </a:r>
          </a:p>
          <a:p>
            <a:pPr marL="285750" indent="-285750">
              <a:buFont typeface="Wingdings" panose="05000000000000000000" pitchFamily="2" charset="2"/>
              <a:buChar char="Ø"/>
            </a:pPr>
            <a:r>
              <a:rPr lang="en-US" dirty="0"/>
              <a:t>Similar words have similar numbers, so the model can learn meaning.</a:t>
            </a:r>
          </a:p>
          <a:p>
            <a:pPr marL="285750" indent="-285750">
              <a:buFont typeface="Wingdings" panose="05000000000000000000" pitchFamily="2" charset="2"/>
              <a:buChar char="Ø"/>
            </a:pPr>
            <a:r>
              <a:rPr lang="en-US" dirty="0"/>
              <a:t>Each word is represented as a fixed-size vector, like a list of 300 numbers . </a:t>
            </a:r>
          </a:p>
          <a:p>
            <a:pPr marL="285750" indent="-285750">
              <a:buFont typeface="Wingdings" panose="05000000000000000000" pitchFamily="2" charset="2"/>
              <a:buChar char="Ø"/>
            </a:pPr>
            <a:r>
              <a:rPr lang="en-US" dirty="0"/>
              <a:t>Neural networks need embeddings to work with text.</a:t>
            </a:r>
          </a:p>
          <a:p>
            <a:pPr marL="285750" indent="-285750">
              <a:buFont typeface="Wingdings" panose="05000000000000000000" pitchFamily="2" charset="2"/>
              <a:buChar char="Ø"/>
            </a:pPr>
            <a:r>
              <a:rPr lang="en-US" dirty="0"/>
              <a:t>Embeddings can be learned during training or taken from already trained models like Word2Vec or BERT.</a:t>
            </a:r>
          </a:p>
          <a:p>
            <a:pPr marL="285750" indent="-285750">
              <a:buFont typeface="Wingdings" panose="05000000000000000000" pitchFamily="2" charset="2"/>
              <a:buChar char="Ø"/>
            </a:pPr>
            <a:r>
              <a:rPr lang="en-US" dirty="0"/>
              <a:t>They help the model understand relationships like “king” and “queen” are related.</a:t>
            </a:r>
          </a:p>
          <a:p>
            <a:pPr marL="285750" indent="-285750">
              <a:buFont typeface="Wingdings" panose="05000000000000000000" pitchFamily="2" charset="2"/>
              <a:buChar char="Ø"/>
            </a:pPr>
            <a:r>
              <a:rPr lang="en-US" dirty="0"/>
              <a:t>They are used in many tasks, like chatbots, translation, and question answering.</a:t>
            </a:r>
          </a:p>
          <a:p>
            <a:pPr marL="285750" indent="-285750">
              <a:buFont typeface="Wingdings" panose="05000000000000000000" pitchFamily="2" charset="2"/>
              <a:buChar char="Ø"/>
            </a:pPr>
            <a:r>
              <a:rPr lang="en-US" dirty="0"/>
              <a:t>Contextual embeddings (like BERT) understand word meaning based on the sentence.</a:t>
            </a:r>
          </a:p>
        </p:txBody>
      </p:sp>
    </p:spTree>
    <p:extLst>
      <p:ext uri="{BB962C8B-B14F-4D97-AF65-F5344CB8AC3E}">
        <p14:creationId xmlns:p14="http://schemas.microsoft.com/office/powerpoint/2010/main" val="199460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10CA-D937-4AAB-2622-DA0A3E77D9C3}"/>
              </a:ext>
            </a:extLst>
          </p:cNvPr>
          <p:cNvSpPr>
            <a:spLocks noGrp="1"/>
          </p:cNvSpPr>
          <p:nvPr>
            <p:ph type="title"/>
          </p:nvPr>
        </p:nvSpPr>
        <p:spPr>
          <a:xfrm>
            <a:off x="710250" y="312406"/>
            <a:ext cx="2731760" cy="481200"/>
          </a:xfrm>
        </p:spPr>
        <p:txBody>
          <a:bodyPr/>
          <a:lstStyle/>
          <a:p>
            <a:r>
              <a:rPr lang="en-IN" dirty="0"/>
              <a:t>Generative AI</a:t>
            </a:r>
          </a:p>
        </p:txBody>
      </p:sp>
      <p:sp>
        <p:nvSpPr>
          <p:cNvPr id="9" name="TextBox 8">
            <a:extLst>
              <a:ext uri="{FF2B5EF4-FFF2-40B4-BE49-F238E27FC236}">
                <a16:creationId xmlns:a16="http://schemas.microsoft.com/office/drawing/2014/main" id="{6AD4243C-9379-7DCC-76E8-BDCCC530618E}"/>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4" name="TextBox 3">
            <a:extLst>
              <a:ext uri="{FF2B5EF4-FFF2-40B4-BE49-F238E27FC236}">
                <a16:creationId xmlns:a16="http://schemas.microsoft.com/office/drawing/2014/main" id="{FFCCFCC6-EDB2-2557-5CCB-156B77A75F97}"/>
              </a:ext>
            </a:extLst>
          </p:cNvPr>
          <p:cNvSpPr txBox="1"/>
          <p:nvPr/>
        </p:nvSpPr>
        <p:spPr>
          <a:xfrm>
            <a:off x="654205" y="929268"/>
            <a:ext cx="7932234" cy="2893100"/>
          </a:xfrm>
          <a:prstGeom prst="rect">
            <a:avLst/>
          </a:prstGeom>
          <a:noFill/>
        </p:spPr>
        <p:txBody>
          <a:bodyPr wrap="square" rtlCol="0">
            <a:spAutoFit/>
          </a:bodyPr>
          <a:lstStyle/>
          <a:p>
            <a:pPr marL="285750" indent="-285750">
              <a:buFont typeface="Wingdings" panose="05000000000000000000" pitchFamily="2" charset="2"/>
              <a:buChar char="Ø"/>
            </a:pPr>
            <a:r>
              <a:rPr lang="en-US" dirty="0"/>
              <a:t>Generative AI is one of the type of artificial intelligence that works on creating new content rather than just analyzing or predicting from existing data. Compare to traditional AI, which classifies or detects patterns, Generative AI models are trained to produce original outputs such as text, images, music, video, or even computer code.</a:t>
            </a:r>
          </a:p>
          <a:p>
            <a:endParaRPr lang="en-US" dirty="0"/>
          </a:p>
          <a:p>
            <a:pPr marL="285750" indent="-285750">
              <a:buFont typeface="Wingdings" panose="05000000000000000000" pitchFamily="2" charset="2"/>
              <a:buChar char="Ø"/>
            </a:pPr>
            <a:r>
              <a:rPr lang="en-US" b="1" dirty="0"/>
              <a:t>Features of Generative AI</a:t>
            </a:r>
          </a:p>
          <a:p>
            <a:endParaRPr lang="en-US" b="1" dirty="0"/>
          </a:p>
          <a:p>
            <a:pPr marL="285750" indent="-285750">
              <a:buFont typeface="Arial" panose="020B0604020202020204" pitchFamily="34" charset="0"/>
              <a:buChar char="•"/>
            </a:pPr>
            <a:r>
              <a:rPr lang="en-US" dirty="0"/>
              <a:t>Created new and original content</a:t>
            </a:r>
          </a:p>
          <a:p>
            <a:pPr marL="285750" indent="-285750">
              <a:buFont typeface="Arial" panose="020B0604020202020204" pitchFamily="34" charset="0"/>
              <a:buChar char="•"/>
            </a:pPr>
            <a:r>
              <a:rPr lang="en-US" dirty="0"/>
              <a:t>Learns from large data set</a:t>
            </a:r>
          </a:p>
          <a:p>
            <a:pPr marL="285750" indent="-285750">
              <a:buFont typeface="Arial" panose="020B0604020202020204" pitchFamily="34" charset="0"/>
              <a:buChar char="•"/>
            </a:pPr>
            <a:r>
              <a:rPr lang="en-US" dirty="0"/>
              <a:t>Works with text, audio, image.</a:t>
            </a:r>
          </a:p>
          <a:p>
            <a:pPr marL="285750" indent="-285750">
              <a:buFont typeface="Arial" panose="020B0604020202020204" pitchFamily="34" charset="0"/>
              <a:buChar char="•"/>
            </a:pPr>
            <a:endParaRPr lang="en-US" dirty="0"/>
          </a:p>
          <a:p>
            <a:r>
              <a:rPr lang="en-US" dirty="0"/>
              <a:t>Examples: ChatGPT, Gemini, Sora, GitHub Copilot…etc.,</a:t>
            </a:r>
          </a:p>
          <a:p>
            <a:endParaRPr lang="en-US" dirty="0"/>
          </a:p>
        </p:txBody>
      </p:sp>
      <p:pic>
        <p:nvPicPr>
          <p:cNvPr id="3" name="Picture 2">
            <a:extLst>
              <a:ext uri="{FF2B5EF4-FFF2-40B4-BE49-F238E27FC236}">
                <a16:creationId xmlns:a16="http://schemas.microsoft.com/office/drawing/2014/main" id="{BD452AC1-6704-A4EB-169F-302ED415D062}"/>
              </a:ext>
            </a:extLst>
          </p:cNvPr>
          <p:cNvPicPr>
            <a:picLocks noChangeAspect="1"/>
          </p:cNvPicPr>
          <p:nvPr/>
        </p:nvPicPr>
        <p:blipFill>
          <a:blip r:embed="rId2"/>
          <a:srcRect l="16439" r="20749"/>
          <a:stretch/>
        </p:blipFill>
        <p:spPr>
          <a:xfrm>
            <a:off x="6921189" y="1665247"/>
            <a:ext cx="1665250" cy="3076807"/>
          </a:xfrm>
          <a:prstGeom prst="rect">
            <a:avLst/>
          </a:prstGeom>
        </p:spPr>
      </p:pic>
      <p:pic>
        <p:nvPicPr>
          <p:cNvPr id="6" name="Shape 1440" descr="C:\Users\admin\Desktop\SE Resumes\logo_1152262_web.png">
            <a:extLst>
              <a:ext uri="{FF2B5EF4-FFF2-40B4-BE49-F238E27FC236}">
                <a16:creationId xmlns:a16="http://schemas.microsoft.com/office/drawing/2014/main" id="{83D1815C-A28A-7C9C-6402-2AE12422192E}"/>
              </a:ext>
            </a:extLst>
          </p:cNvPr>
          <p:cNvPicPr preferRelativeResize="0"/>
          <p:nvPr/>
        </p:nvPicPr>
        <p:blipFill rotWithShape="1">
          <a:blip r:embed="rId3">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375798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B4072-0752-9D43-91E8-47CCDCA641D0}"/>
              </a:ext>
            </a:extLst>
          </p:cNvPr>
          <p:cNvSpPr txBox="1"/>
          <p:nvPr/>
        </p:nvSpPr>
        <p:spPr>
          <a:xfrm>
            <a:off x="3137170" y="2422188"/>
            <a:ext cx="3020438" cy="646331"/>
          </a:xfrm>
          <a:prstGeom prst="rect">
            <a:avLst/>
          </a:prstGeom>
          <a:noFill/>
        </p:spPr>
        <p:txBody>
          <a:bodyPr wrap="square" rtlCol="0">
            <a:spAutoFit/>
          </a:bodyPr>
          <a:lstStyle/>
          <a:p>
            <a:pPr algn="ctr" defTabSz="685800">
              <a:buClrTx/>
              <a:defRPr/>
            </a:pPr>
            <a:r>
              <a:rPr lang="en-US" sz="3600" b="1" kern="1200" dirty="0">
                <a:solidFill>
                  <a:prstClr val="white"/>
                </a:solidFill>
                <a:latin typeface="Arial" panose="020B0604020202020204" pitchFamily="34" charset="0"/>
                <a:ea typeface="+mn-ea"/>
                <a:cs typeface="Arial" panose="020B0604020202020204" pitchFamily="34" charset="0"/>
              </a:rPr>
              <a:t>THANK YOU</a:t>
            </a:r>
          </a:p>
        </p:txBody>
      </p:sp>
      <p:sp>
        <p:nvSpPr>
          <p:cNvPr id="4" name="Rectangle: Rounded Corners 3">
            <a:extLst>
              <a:ext uri="{FF2B5EF4-FFF2-40B4-BE49-F238E27FC236}">
                <a16:creationId xmlns:a16="http://schemas.microsoft.com/office/drawing/2014/main" id="{3894F2E1-49AC-4FE3-BCEF-7F3068C2CDAA}"/>
              </a:ext>
            </a:extLst>
          </p:cNvPr>
          <p:cNvSpPr/>
          <p:nvPr/>
        </p:nvSpPr>
        <p:spPr>
          <a:xfrm>
            <a:off x="7629525" y="136797"/>
            <a:ext cx="1235869" cy="463279"/>
          </a:xfrm>
          <a:prstGeom prst="roundRect">
            <a:avLst/>
          </a:prstGeom>
          <a:blipFill>
            <a:blip r:embed="rId3"/>
            <a:tile tx="0" ty="0" sx="100000" sy="100000" flip="none" algn="tl"/>
          </a:blip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buClrTx/>
              <a:defRPr/>
            </a:pPr>
            <a:endParaRPr lang="en-IN" sz="3600" b="1" kern="1200" dirty="0">
              <a:ln w="6600">
                <a:solidFill>
                  <a:srgbClr val="C0504D"/>
                </a:solidFill>
                <a:prstDash val="solid"/>
              </a:ln>
              <a:solidFill>
                <a:srgbClr val="FFFFFF"/>
              </a:solidFill>
              <a:effectLst>
                <a:outerShdw dist="38100" dir="2700000" algn="tl" rotWithShape="0">
                  <a:srgbClr val="C0504D"/>
                </a:outerShdw>
              </a:effectLst>
              <a:latin typeface="Calibri"/>
            </a:endParaRPr>
          </a:p>
          <a:p>
            <a:pPr algn="ctr" defTabSz="914378">
              <a:buClrTx/>
              <a:defRPr/>
            </a:pPr>
            <a:endParaRPr lang="en-IN" sz="3600" b="1" kern="1200" dirty="0">
              <a:ln w="6600">
                <a:solidFill>
                  <a:srgbClr val="C0504D"/>
                </a:solidFill>
                <a:prstDash val="solid"/>
              </a:ln>
              <a:solidFill>
                <a:srgbClr val="FFFFFF"/>
              </a:solidFill>
              <a:effectLst>
                <a:outerShdw dist="38100" dir="2700000" algn="tl" rotWithShape="0">
                  <a:srgbClr val="C0504D"/>
                </a:outerShdw>
              </a:effectLst>
              <a:latin typeface="Calibri"/>
            </a:endParaRPr>
          </a:p>
        </p:txBody>
      </p:sp>
      <p:pic>
        <p:nvPicPr>
          <p:cNvPr id="5" name="Shape 1440" descr="C:\Users\admin\Desktop\SE Resumes\logo_1152262_web.png">
            <a:extLst>
              <a:ext uri="{FF2B5EF4-FFF2-40B4-BE49-F238E27FC236}">
                <a16:creationId xmlns:a16="http://schemas.microsoft.com/office/drawing/2014/main" id="{19555A22-5BB8-4980-AFFE-F7F49E553129}"/>
              </a:ext>
            </a:extLst>
          </p:cNvPr>
          <p:cNvPicPr preferRelativeResize="0"/>
          <p:nvPr/>
        </p:nvPicPr>
        <p:blipFill rotWithShape="1">
          <a:blip r:embed="rId4">
            <a:alphaModFix/>
          </a:blip>
          <a:srcRect/>
          <a:stretch/>
        </p:blipFill>
        <p:spPr>
          <a:xfrm>
            <a:off x="7700962" y="199418"/>
            <a:ext cx="991367" cy="348880"/>
          </a:xfrm>
          <a:prstGeom prst="rect">
            <a:avLst/>
          </a:prstGeom>
          <a:noFill/>
          <a:ln>
            <a:noFill/>
          </a:ln>
        </p:spPr>
      </p:pic>
    </p:spTree>
    <p:extLst>
      <p:ext uri="{BB962C8B-B14F-4D97-AF65-F5344CB8AC3E}">
        <p14:creationId xmlns:p14="http://schemas.microsoft.com/office/powerpoint/2010/main" val="296536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6D121-5961-48F6-0290-A7A208BE6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AAE52-C072-1BC8-2610-E4C85DD57697}"/>
              </a:ext>
            </a:extLst>
          </p:cNvPr>
          <p:cNvSpPr>
            <a:spLocks noGrp="1"/>
          </p:cNvSpPr>
          <p:nvPr>
            <p:ph type="title"/>
          </p:nvPr>
        </p:nvSpPr>
        <p:spPr>
          <a:xfrm>
            <a:off x="710250" y="312406"/>
            <a:ext cx="2731760" cy="481200"/>
          </a:xfrm>
        </p:spPr>
        <p:txBody>
          <a:bodyPr/>
          <a:lstStyle/>
          <a:p>
            <a:r>
              <a:rPr lang="en-IN" dirty="0"/>
              <a:t>Generative AI</a:t>
            </a:r>
          </a:p>
        </p:txBody>
      </p:sp>
      <p:sp>
        <p:nvSpPr>
          <p:cNvPr id="9" name="TextBox 8">
            <a:extLst>
              <a:ext uri="{FF2B5EF4-FFF2-40B4-BE49-F238E27FC236}">
                <a16:creationId xmlns:a16="http://schemas.microsoft.com/office/drawing/2014/main" id="{8FDB1915-6BB3-311F-8D8D-A02B961D01CB}"/>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4" name="TextBox 3">
            <a:extLst>
              <a:ext uri="{FF2B5EF4-FFF2-40B4-BE49-F238E27FC236}">
                <a16:creationId xmlns:a16="http://schemas.microsoft.com/office/drawing/2014/main" id="{6CB6F40A-21EB-CF65-0153-C83AE532E8E8}"/>
              </a:ext>
            </a:extLst>
          </p:cNvPr>
          <p:cNvSpPr txBox="1"/>
          <p:nvPr/>
        </p:nvSpPr>
        <p:spPr>
          <a:xfrm>
            <a:off x="654205" y="929268"/>
            <a:ext cx="7932234" cy="3754874"/>
          </a:xfrm>
          <a:prstGeom prst="rect">
            <a:avLst/>
          </a:prstGeom>
          <a:noFill/>
        </p:spPr>
        <p:txBody>
          <a:bodyPr wrap="square" rtlCol="0">
            <a:spAutoFit/>
          </a:bodyPr>
          <a:lstStyle/>
          <a:p>
            <a:pPr marL="285750" indent="-285750">
              <a:buFont typeface="Wingdings" panose="05000000000000000000" pitchFamily="2" charset="2"/>
              <a:buChar char="Ø"/>
            </a:pPr>
            <a:r>
              <a:rPr lang="en-US" b="1" dirty="0"/>
              <a:t> Working</a:t>
            </a:r>
          </a:p>
          <a:p>
            <a:pPr marL="342900" indent="-342900">
              <a:buFont typeface="+mj-lt"/>
              <a:buAutoNum type="arabicPeriod"/>
            </a:pPr>
            <a:endParaRPr lang="en-US" dirty="0"/>
          </a:p>
          <a:p>
            <a:pPr lvl="0" eaLnBrk="0" fontAlgn="base" hangingPunct="0">
              <a:spcBef>
                <a:spcPct val="0"/>
              </a:spcBef>
              <a:spcAft>
                <a:spcPct val="0"/>
              </a:spcAft>
              <a:buClrTx/>
            </a:pPr>
            <a:r>
              <a:rPr lang="en-US" altLang="en-US" b="1" dirty="0">
                <a:solidFill>
                  <a:schemeClr val="tx1"/>
                </a:solidFill>
                <a:latin typeface="Arial" panose="020B0604020202020204" pitchFamily="34" charset="0"/>
              </a:rPr>
              <a:t>Training</a:t>
            </a:r>
            <a:r>
              <a:rPr lang="en-US" altLang="en-US" dirty="0">
                <a:solidFill>
                  <a:schemeClr val="tx1"/>
                </a:solidFill>
                <a:latin typeface="Arial" panose="020B0604020202020204" pitchFamily="34" charset="0"/>
              </a:rPr>
              <a:t>: Learns from a massive dataset (Example: books, images, etc.)</a:t>
            </a:r>
          </a:p>
          <a:p>
            <a:pPr lvl="0" eaLnBrk="0" fontAlgn="base" hangingPunct="0">
              <a:spcBef>
                <a:spcPct val="0"/>
              </a:spcBef>
              <a:spcAft>
                <a:spcPct val="0"/>
              </a:spcAft>
              <a:buClrTx/>
            </a:pPr>
            <a:r>
              <a:rPr lang="en-US" altLang="en-US" b="1" dirty="0">
                <a:solidFill>
                  <a:schemeClr val="tx1"/>
                </a:solidFill>
                <a:latin typeface="Arial" panose="020B0604020202020204" pitchFamily="34" charset="0"/>
              </a:rPr>
              <a:t>Pattern Recognition</a:t>
            </a:r>
            <a:r>
              <a:rPr lang="en-US" altLang="en-US" dirty="0">
                <a:solidFill>
                  <a:schemeClr val="tx1"/>
                </a:solidFill>
                <a:latin typeface="Arial" panose="020B0604020202020204" pitchFamily="34" charset="0"/>
              </a:rPr>
              <a:t>: Understands how text, language, visuals, or sounds are structured</a:t>
            </a:r>
          </a:p>
          <a:p>
            <a:pPr lvl="0" eaLnBrk="0" fontAlgn="base" hangingPunct="0">
              <a:spcBef>
                <a:spcPct val="0"/>
              </a:spcBef>
              <a:spcAft>
                <a:spcPct val="0"/>
              </a:spcAft>
              <a:buClrTx/>
            </a:pPr>
            <a:r>
              <a:rPr lang="en-US" altLang="en-US" b="1" dirty="0">
                <a:solidFill>
                  <a:schemeClr val="tx1"/>
                </a:solidFill>
                <a:latin typeface="Arial" panose="020B0604020202020204" pitchFamily="34" charset="0"/>
              </a:rPr>
              <a:t>Generation: </a:t>
            </a:r>
            <a:r>
              <a:rPr lang="en-US" altLang="en-US" dirty="0">
                <a:solidFill>
                  <a:schemeClr val="tx1"/>
                </a:solidFill>
                <a:latin typeface="Arial" panose="020B0604020202020204" pitchFamily="34" charset="0"/>
              </a:rPr>
              <a:t>Creates new content based on a user input from the dataset</a:t>
            </a:r>
          </a:p>
          <a:p>
            <a:endParaRPr lang="en-US" b="1" dirty="0"/>
          </a:p>
          <a:p>
            <a:pPr marL="285750" indent="-285750">
              <a:buFont typeface="Wingdings" panose="05000000000000000000" pitchFamily="2" charset="2"/>
              <a:buChar char="Ø"/>
            </a:pPr>
            <a:r>
              <a:rPr lang="en-US" b="1" dirty="0"/>
              <a:t>Pros of Generative AI</a:t>
            </a:r>
          </a:p>
          <a:p>
            <a:pPr marL="342900" indent="-342900">
              <a:buFont typeface="+mj-lt"/>
              <a:buAutoNum type="arabicPeriod"/>
            </a:pPr>
            <a:r>
              <a:rPr lang="en-US" dirty="0"/>
              <a:t>Boosts creativity and Innovation</a:t>
            </a:r>
          </a:p>
          <a:p>
            <a:pPr marL="342900" indent="-342900">
              <a:buFont typeface="+mj-lt"/>
              <a:buAutoNum type="arabicPeriod"/>
            </a:pPr>
            <a:r>
              <a:rPr lang="en-US" dirty="0"/>
              <a:t>Increases productivity</a:t>
            </a:r>
          </a:p>
          <a:p>
            <a:pPr marL="342900" indent="-342900">
              <a:buFont typeface="+mj-lt"/>
              <a:buAutoNum type="arabicPeriod"/>
            </a:pPr>
            <a:r>
              <a:rPr lang="en-US" dirty="0"/>
              <a:t>Personalization</a:t>
            </a:r>
          </a:p>
          <a:p>
            <a:pPr marL="342900" indent="-342900">
              <a:buFont typeface="+mj-lt"/>
              <a:buAutoNum type="arabicPeriod"/>
            </a:pPr>
            <a:endParaRPr lang="en-US" dirty="0"/>
          </a:p>
          <a:p>
            <a:pPr marL="285750" indent="-285750">
              <a:buFont typeface="Wingdings" panose="05000000000000000000" pitchFamily="2" charset="2"/>
              <a:buChar char="Ø"/>
            </a:pPr>
            <a:r>
              <a:rPr lang="en-US" b="1" dirty="0"/>
              <a:t>Cons of Generative AI</a:t>
            </a:r>
          </a:p>
          <a:p>
            <a:pPr marL="342900" indent="-342900">
              <a:buFont typeface="+mj-lt"/>
              <a:buAutoNum type="arabicPeriod"/>
            </a:pPr>
            <a:r>
              <a:rPr lang="en-US" dirty="0"/>
              <a:t>Misinformation and Faking</a:t>
            </a:r>
          </a:p>
          <a:p>
            <a:pPr marL="342900" indent="-342900">
              <a:buFont typeface="+mj-lt"/>
              <a:buAutoNum type="arabicPeriod"/>
            </a:pPr>
            <a:r>
              <a:rPr lang="en-US" dirty="0"/>
              <a:t>Copy right issues</a:t>
            </a:r>
          </a:p>
          <a:p>
            <a:pPr marL="342900" indent="-342900">
              <a:buFont typeface="+mj-lt"/>
              <a:buAutoNum type="arabicPeriod"/>
            </a:pPr>
            <a:r>
              <a:rPr lang="en-US" dirty="0"/>
              <a:t>Lack of accuracy</a:t>
            </a:r>
          </a:p>
          <a:p>
            <a:endParaRPr lang="en-US" dirty="0"/>
          </a:p>
          <a:p>
            <a:endParaRPr lang="en-US" dirty="0"/>
          </a:p>
        </p:txBody>
      </p:sp>
      <p:pic>
        <p:nvPicPr>
          <p:cNvPr id="7" name="Shape 1440" descr="C:\Users\admin\Desktop\SE Resumes\logo_1152262_web.png">
            <a:extLst>
              <a:ext uri="{FF2B5EF4-FFF2-40B4-BE49-F238E27FC236}">
                <a16:creationId xmlns:a16="http://schemas.microsoft.com/office/drawing/2014/main" id="{35485875-8067-4517-0DB1-968C5A953D3F}"/>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343303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A202D-BAAA-7BD6-7AF4-CE53F52AD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E612B-78F3-1BFB-F803-7951DE6BDD51}"/>
              </a:ext>
            </a:extLst>
          </p:cNvPr>
          <p:cNvSpPr>
            <a:spLocks noGrp="1"/>
          </p:cNvSpPr>
          <p:nvPr>
            <p:ph type="title"/>
          </p:nvPr>
        </p:nvSpPr>
        <p:spPr>
          <a:xfrm>
            <a:off x="710250" y="312406"/>
            <a:ext cx="2731760" cy="481200"/>
          </a:xfrm>
        </p:spPr>
        <p:txBody>
          <a:bodyPr/>
          <a:lstStyle/>
          <a:p>
            <a:r>
              <a:rPr lang="en-IN" dirty="0"/>
              <a:t>Agentic AI</a:t>
            </a:r>
          </a:p>
        </p:txBody>
      </p:sp>
      <p:sp>
        <p:nvSpPr>
          <p:cNvPr id="9" name="TextBox 8">
            <a:extLst>
              <a:ext uri="{FF2B5EF4-FFF2-40B4-BE49-F238E27FC236}">
                <a16:creationId xmlns:a16="http://schemas.microsoft.com/office/drawing/2014/main" id="{020B762E-325C-C7FE-E673-B59BB162AAD5}"/>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4" name="TextBox 3">
            <a:extLst>
              <a:ext uri="{FF2B5EF4-FFF2-40B4-BE49-F238E27FC236}">
                <a16:creationId xmlns:a16="http://schemas.microsoft.com/office/drawing/2014/main" id="{68922706-1A9E-A520-0328-656869A61608}"/>
              </a:ext>
            </a:extLst>
          </p:cNvPr>
          <p:cNvSpPr txBox="1"/>
          <p:nvPr/>
        </p:nvSpPr>
        <p:spPr>
          <a:xfrm>
            <a:off x="654205" y="929268"/>
            <a:ext cx="7932234" cy="2462213"/>
          </a:xfrm>
          <a:prstGeom prst="rect">
            <a:avLst/>
          </a:prstGeom>
          <a:noFill/>
        </p:spPr>
        <p:txBody>
          <a:bodyPr wrap="square" rtlCol="0">
            <a:spAutoFit/>
          </a:bodyPr>
          <a:lstStyle/>
          <a:p>
            <a:pPr marL="285750" indent="-285750">
              <a:buFont typeface="Wingdings" panose="05000000000000000000" pitchFamily="2" charset="2"/>
              <a:buChar char="Ø"/>
            </a:pPr>
            <a:r>
              <a:rPr lang="en-US" dirty="0"/>
              <a:t>Agentic AI is a new technology which doesn’t react only commands it acts like autonomous agent with goals, memory, decision-making, and planning abilities.</a:t>
            </a:r>
          </a:p>
          <a:p>
            <a:pPr marL="285750" indent="-285750">
              <a:buFont typeface="Wingdings" panose="05000000000000000000" pitchFamily="2" charset="2"/>
              <a:buChar char="Ø"/>
            </a:pPr>
            <a:r>
              <a:rPr lang="en-US" b="0" i="0" dirty="0">
                <a:solidFill>
                  <a:srgbClr val="242424"/>
                </a:solidFill>
                <a:effectLst/>
                <a:latin typeface="source-serif-pro"/>
              </a:rPr>
              <a:t> I</a:t>
            </a:r>
            <a:r>
              <a:rPr lang="en-US" dirty="0"/>
              <a:t>t can make decisions, take actions, and even learn on its own to achieve specific goals.</a:t>
            </a:r>
          </a:p>
          <a:p>
            <a:pPr marL="285750" indent="-285750">
              <a:buFont typeface="Wingdings" panose="05000000000000000000" pitchFamily="2" charset="2"/>
              <a:buChar char="Ø"/>
            </a:pPr>
            <a:endParaRPr lang="en-US" dirty="0"/>
          </a:p>
          <a:p>
            <a:pPr>
              <a:buNone/>
            </a:pPr>
            <a:r>
              <a:rPr lang="en-US" b="1" dirty="0"/>
              <a:t>Applications of Agentic AI</a:t>
            </a:r>
          </a:p>
          <a:p>
            <a:endParaRPr lang="en-US" dirty="0">
              <a:effectLst/>
            </a:endParaRPr>
          </a:p>
          <a:p>
            <a:pPr marL="342900" indent="-342900">
              <a:buFont typeface="+mj-lt"/>
              <a:buAutoNum type="arabicPeriod"/>
            </a:pPr>
            <a:r>
              <a:rPr lang="en-US" dirty="0"/>
              <a:t>Coding assistants</a:t>
            </a:r>
          </a:p>
          <a:p>
            <a:pPr marL="342900" indent="-342900">
              <a:buFont typeface="+mj-lt"/>
              <a:buAutoNum type="arabicPeriod"/>
            </a:pPr>
            <a:r>
              <a:rPr lang="en-US" dirty="0">
                <a:effectLst/>
              </a:rPr>
              <a:t>Health care</a:t>
            </a:r>
          </a:p>
          <a:p>
            <a:pPr marL="342900" indent="-342900">
              <a:buFont typeface="+mj-lt"/>
              <a:buAutoNum type="arabicPeriod"/>
            </a:pPr>
            <a:r>
              <a:rPr lang="en-US" dirty="0"/>
              <a:t>Customer support</a:t>
            </a:r>
          </a:p>
          <a:p>
            <a:pPr marL="342900" indent="-342900">
              <a:buFont typeface="+mj-lt"/>
              <a:buAutoNum type="arabicPeriod"/>
            </a:pPr>
            <a:r>
              <a:rPr lang="en-US" dirty="0">
                <a:effectLst/>
              </a:rPr>
              <a:t>E-Commerce</a:t>
            </a:r>
            <a:br>
              <a:rPr lang="en-US" dirty="0">
                <a:effectLst/>
              </a:rPr>
            </a:br>
            <a:r>
              <a:rPr lang="en-US" dirty="0"/>
              <a:t> </a:t>
            </a:r>
          </a:p>
        </p:txBody>
      </p:sp>
      <p:pic>
        <p:nvPicPr>
          <p:cNvPr id="3" name="Shape 1440" descr="C:\Users\admin\Desktop\SE Resumes\logo_1152262_web.png">
            <a:extLst>
              <a:ext uri="{FF2B5EF4-FFF2-40B4-BE49-F238E27FC236}">
                <a16:creationId xmlns:a16="http://schemas.microsoft.com/office/drawing/2014/main" id="{DD9B3C98-8745-8B38-5CE5-9A7C4CDA0B9F}"/>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9587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9D96C-40DC-3881-6CCD-25FC3186C0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283E8-7F5A-A47C-0E32-CA296D84C824}"/>
              </a:ext>
            </a:extLst>
          </p:cNvPr>
          <p:cNvSpPr>
            <a:spLocks noGrp="1"/>
          </p:cNvSpPr>
          <p:nvPr>
            <p:ph type="title"/>
          </p:nvPr>
        </p:nvSpPr>
        <p:spPr>
          <a:xfrm>
            <a:off x="710250" y="312406"/>
            <a:ext cx="2731760" cy="481200"/>
          </a:xfrm>
        </p:spPr>
        <p:txBody>
          <a:bodyPr/>
          <a:lstStyle/>
          <a:p>
            <a:r>
              <a:rPr lang="en-IN" dirty="0"/>
              <a:t>Agentic AI</a:t>
            </a:r>
          </a:p>
        </p:txBody>
      </p:sp>
      <p:sp>
        <p:nvSpPr>
          <p:cNvPr id="9" name="TextBox 8">
            <a:extLst>
              <a:ext uri="{FF2B5EF4-FFF2-40B4-BE49-F238E27FC236}">
                <a16:creationId xmlns:a16="http://schemas.microsoft.com/office/drawing/2014/main" id="{A6C34834-9306-BF49-73E6-19D8BC497E97}"/>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4" name="TextBox 3">
            <a:extLst>
              <a:ext uri="{FF2B5EF4-FFF2-40B4-BE49-F238E27FC236}">
                <a16:creationId xmlns:a16="http://schemas.microsoft.com/office/drawing/2014/main" id="{9231A73F-FD55-AB57-002B-01DC82044652}"/>
              </a:ext>
            </a:extLst>
          </p:cNvPr>
          <p:cNvSpPr txBox="1"/>
          <p:nvPr/>
        </p:nvSpPr>
        <p:spPr>
          <a:xfrm>
            <a:off x="654205" y="929268"/>
            <a:ext cx="7932234" cy="2369880"/>
          </a:xfrm>
          <a:prstGeom prst="rect">
            <a:avLst/>
          </a:prstGeom>
          <a:noFill/>
        </p:spPr>
        <p:txBody>
          <a:bodyPr wrap="square" rtlCol="0">
            <a:spAutoFit/>
          </a:bodyPr>
          <a:lstStyle/>
          <a:p>
            <a:pPr marL="285750" indent="-285750" algn="l">
              <a:lnSpc>
                <a:spcPts val="2400"/>
              </a:lnSpc>
              <a:buFont typeface="Wingdings" panose="05000000000000000000" pitchFamily="2" charset="2"/>
              <a:buChar char="Ø"/>
            </a:pPr>
            <a:r>
              <a:rPr lang="en-US" dirty="0"/>
              <a:t>Agentic AI operates in four key stages</a:t>
            </a:r>
          </a:p>
          <a:p>
            <a:pPr algn="l">
              <a:lnSpc>
                <a:spcPts val="2400"/>
              </a:lnSpc>
            </a:pPr>
            <a:r>
              <a:rPr lang="en-US" b="1" dirty="0"/>
              <a:t>Perception: </a:t>
            </a:r>
            <a:r>
              <a:rPr lang="en-US" dirty="0"/>
              <a:t>It gathers data from various resources.</a:t>
            </a:r>
          </a:p>
          <a:p>
            <a:pPr algn="l">
              <a:lnSpc>
                <a:spcPts val="2400"/>
              </a:lnSpc>
            </a:pPr>
            <a:r>
              <a:rPr lang="en-US" b="1" dirty="0"/>
              <a:t>Reasoning: </a:t>
            </a:r>
            <a:r>
              <a:rPr lang="en-US" dirty="0"/>
              <a:t>It processes this data to understand what’s going on.</a:t>
            </a:r>
          </a:p>
          <a:p>
            <a:pPr algn="l">
              <a:lnSpc>
                <a:spcPts val="2400"/>
              </a:lnSpc>
            </a:pPr>
            <a:r>
              <a:rPr lang="en-US" b="1" dirty="0"/>
              <a:t>Action: </a:t>
            </a:r>
            <a:r>
              <a:rPr lang="en-US" dirty="0"/>
              <a:t>It decides what to do based on its understanding.</a:t>
            </a:r>
          </a:p>
          <a:p>
            <a:pPr algn="l">
              <a:lnSpc>
                <a:spcPts val="2400"/>
              </a:lnSpc>
            </a:pPr>
            <a:r>
              <a:rPr lang="en-US" b="1" dirty="0"/>
              <a:t>Learning</a:t>
            </a:r>
            <a:r>
              <a:rPr lang="en-US" dirty="0"/>
              <a:t>: It improves and adapts over time, learning from feedback and experience</a:t>
            </a:r>
          </a:p>
          <a:p>
            <a:pPr algn="l">
              <a:lnSpc>
                <a:spcPts val="2400"/>
              </a:lnSpc>
            </a:pPr>
            <a:r>
              <a:rPr lang="en-US" dirty="0"/>
              <a:t>                                        .</a:t>
            </a:r>
          </a:p>
          <a:p>
            <a:pPr>
              <a:buNone/>
            </a:pPr>
            <a:br>
              <a:rPr lang="en-US" dirty="0">
                <a:effectLst/>
              </a:rPr>
            </a:br>
            <a:r>
              <a:rPr lang="en-US" dirty="0"/>
              <a:t> </a:t>
            </a:r>
          </a:p>
        </p:txBody>
      </p:sp>
      <p:pic>
        <p:nvPicPr>
          <p:cNvPr id="3" name="Picture 2">
            <a:extLst>
              <a:ext uri="{FF2B5EF4-FFF2-40B4-BE49-F238E27FC236}">
                <a16:creationId xmlns:a16="http://schemas.microsoft.com/office/drawing/2014/main" id="{B3BE7935-A304-942E-D17A-8D3ECF5CF6F5}"/>
              </a:ext>
            </a:extLst>
          </p:cNvPr>
          <p:cNvPicPr>
            <a:picLocks noChangeAspect="1"/>
          </p:cNvPicPr>
          <p:nvPr/>
        </p:nvPicPr>
        <p:blipFill>
          <a:blip r:embed="rId2"/>
          <a:stretch>
            <a:fillRect/>
          </a:stretch>
        </p:blipFill>
        <p:spPr>
          <a:xfrm>
            <a:off x="5678643" y="2571750"/>
            <a:ext cx="3279504" cy="2362406"/>
          </a:xfrm>
          <a:prstGeom prst="rect">
            <a:avLst/>
          </a:prstGeom>
        </p:spPr>
      </p:pic>
      <p:pic>
        <p:nvPicPr>
          <p:cNvPr id="5" name="Shape 1440" descr="C:\Users\admin\Desktop\SE Resumes\logo_1152262_web.png">
            <a:extLst>
              <a:ext uri="{FF2B5EF4-FFF2-40B4-BE49-F238E27FC236}">
                <a16:creationId xmlns:a16="http://schemas.microsoft.com/office/drawing/2014/main" id="{2398F5BF-9254-3F70-D655-B5C8C4F4C417}"/>
              </a:ext>
            </a:extLst>
          </p:cNvPr>
          <p:cNvPicPr preferRelativeResize="0"/>
          <p:nvPr/>
        </p:nvPicPr>
        <p:blipFill rotWithShape="1">
          <a:blip r:embed="rId3">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15630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89F2B-C4BE-79A5-4D54-56434D222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0DA36-CA5E-219C-599C-63FE3FBB23EB}"/>
              </a:ext>
            </a:extLst>
          </p:cNvPr>
          <p:cNvSpPr>
            <a:spLocks noGrp="1"/>
          </p:cNvSpPr>
          <p:nvPr>
            <p:ph type="title"/>
          </p:nvPr>
        </p:nvSpPr>
        <p:spPr>
          <a:xfrm>
            <a:off x="710250" y="312406"/>
            <a:ext cx="4084774" cy="481200"/>
          </a:xfrm>
        </p:spPr>
        <p:txBody>
          <a:bodyPr/>
          <a:lstStyle/>
          <a:p>
            <a:r>
              <a:rPr lang="en-IN" dirty="0"/>
              <a:t>Generative AI vs Agentic AI</a:t>
            </a:r>
          </a:p>
        </p:txBody>
      </p:sp>
      <p:sp>
        <p:nvSpPr>
          <p:cNvPr id="9" name="TextBox 8">
            <a:extLst>
              <a:ext uri="{FF2B5EF4-FFF2-40B4-BE49-F238E27FC236}">
                <a16:creationId xmlns:a16="http://schemas.microsoft.com/office/drawing/2014/main" id="{F640EA9E-EEC6-5E4C-327F-CFFB5CA68E78}"/>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4" name="TextBox 3">
            <a:extLst>
              <a:ext uri="{FF2B5EF4-FFF2-40B4-BE49-F238E27FC236}">
                <a16:creationId xmlns:a16="http://schemas.microsoft.com/office/drawing/2014/main" id="{0B9191D6-CB65-28EE-B8AA-94E8764DC3B1}"/>
              </a:ext>
            </a:extLst>
          </p:cNvPr>
          <p:cNvSpPr txBox="1"/>
          <p:nvPr/>
        </p:nvSpPr>
        <p:spPr>
          <a:xfrm>
            <a:off x="654205" y="929268"/>
            <a:ext cx="7932234" cy="830997"/>
          </a:xfrm>
          <a:prstGeom prst="rect">
            <a:avLst/>
          </a:prstGeom>
          <a:noFill/>
        </p:spPr>
        <p:txBody>
          <a:bodyPr wrap="square" rtlCol="0">
            <a:spAutoFit/>
          </a:bodyPr>
          <a:lstStyle/>
          <a:p>
            <a:pPr algn="l">
              <a:lnSpc>
                <a:spcPts val="2400"/>
              </a:lnSpc>
            </a:pPr>
            <a:r>
              <a:rPr lang="en-US" dirty="0"/>
              <a:t>.</a:t>
            </a:r>
          </a:p>
          <a:p>
            <a:pPr>
              <a:buNone/>
            </a:pPr>
            <a:br>
              <a:rPr lang="en-US" dirty="0">
                <a:effectLst/>
              </a:rPr>
            </a:br>
            <a:r>
              <a:rPr lang="en-US" dirty="0"/>
              <a:t> </a:t>
            </a:r>
          </a:p>
        </p:txBody>
      </p:sp>
      <p:graphicFrame>
        <p:nvGraphicFramePr>
          <p:cNvPr id="6" name="Table 5">
            <a:extLst>
              <a:ext uri="{FF2B5EF4-FFF2-40B4-BE49-F238E27FC236}">
                <a16:creationId xmlns:a16="http://schemas.microsoft.com/office/drawing/2014/main" id="{CDC69C25-ED1A-FD9E-F109-4953DE0CE968}"/>
              </a:ext>
            </a:extLst>
          </p:cNvPr>
          <p:cNvGraphicFramePr>
            <a:graphicFrameLocks noGrp="1"/>
          </p:cNvGraphicFramePr>
          <p:nvPr>
            <p:extLst>
              <p:ext uri="{D42A27DB-BD31-4B8C-83A1-F6EECF244321}">
                <p14:modId xmlns:p14="http://schemas.microsoft.com/office/powerpoint/2010/main" val="1754516510"/>
              </p:ext>
            </p:extLst>
          </p:nvPr>
        </p:nvGraphicFramePr>
        <p:xfrm>
          <a:off x="1122556" y="1152526"/>
          <a:ext cx="6869267" cy="3078159"/>
        </p:xfrm>
        <a:graphic>
          <a:graphicData uri="http://schemas.openxmlformats.org/drawingml/2006/table">
            <a:tbl>
              <a:tblPr/>
              <a:tblGrid>
                <a:gridCol w="3449444">
                  <a:extLst>
                    <a:ext uri="{9D8B030D-6E8A-4147-A177-3AD203B41FA5}">
                      <a16:colId xmlns:a16="http://schemas.microsoft.com/office/drawing/2014/main" val="2612886912"/>
                    </a:ext>
                  </a:extLst>
                </a:gridCol>
                <a:gridCol w="3419823">
                  <a:extLst>
                    <a:ext uri="{9D8B030D-6E8A-4147-A177-3AD203B41FA5}">
                      <a16:colId xmlns:a16="http://schemas.microsoft.com/office/drawing/2014/main" val="3283654197"/>
                    </a:ext>
                  </a:extLst>
                </a:gridCol>
              </a:tblGrid>
              <a:tr h="269875">
                <a:tc>
                  <a:txBody>
                    <a:bodyPr/>
                    <a:lstStyle/>
                    <a:p>
                      <a:r>
                        <a:rPr lang="en-US" sz="1400" b="1" i="0" u="none" strike="noStrike" cap="none" dirty="0">
                          <a:solidFill>
                            <a:srgbClr val="000000"/>
                          </a:solidFill>
                          <a:latin typeface="Arial"/>
                          <a:cs typeface="Arial"/>
                          <a:sym typeface="Arial"/>
                        </a:rPr>
                        <a:t>Generative AI</a:t>
                      </a:r>
                    </a:p>
                  </a:txBody>
                  <a:tcPr marL="80962" marR="80962" marT="40481" marB="40481" anchor="ctr">
                    <a:lnL>
                      <a:noFill/>
                    </a:lnL>
                    <a:lnR>
                      <a:noFill/>
                    </a:lnR>
                    <a:lnT>
                      <a:noFill/>
                    </a:lnT>
                    <a:lnB>
                      <a:noFill/>
                    </a:lnB>
                    <a:noFill/>
                  </a:tcPr>
                </a:tc>
                <a:tc>
                  <a:txBody>
                    <a:bodyPr/>
                    <a:lstStyle/>
                    <a:p>
                      <a:r>
                        <a:rPr lang="en-US" sz="1400" b="1" i="0" u="none" strike="noStrike" cap="none" dirty="0">
                          <a:solidFill>
                            <a:srgbClr val="000000"/>
                          </a:solidFill>
                          <a:latin typeface="Arial"/>
                          <a:cs typeface="Arial"/>
                          <a:sym typeface="Arial"/>
                        </a:rPr>
                        <a:t>Agentic AI</a:t>
                      </a:r>
                    </a:p>
                  </a:txBody>
                  <a:tcPr marL="80962" marR="80962" marT="40481" marB="40481" anchor="ctr">
                    <a:lnL>
                      <a:noFill/>
                    </a:lnL>
                    <a:lnR>
                      <a:noFill/>
                    </a:lnR>
                    <a:lnT>
                      <a:noFill/>
                    </a:lnT>
                    <a:lnB>
                      <a:noFill/>
                    </a:lnB>
                    <a:noFill/>
                  </a:tcPr>
                </a:tc>
                <a:extLst>
                  <a:ext uri="{0D108BD9-81ED-4DB2-BD59-A6C34878D82A}">
                    <a16:rowId xmlns:a16="http://schemas.microsoft.com/office/drawing/2014/main" val="2333016449"/>
                  </a:ext>
                </a:extLst>
              </a:tr>
              <a:tr h="269875">
                <a:tc>
                  <a:txBody>
                    <a:bodyPr/>
                    <a:lstStyle/>
                    <a:p>
                      <a:pPr marL="171450" indent="-171450">
                        <a:buFont typeface="Wingdings" panose="05000000000000000000" pitchFamily="2" charset="2"/>
                        <a:buChar char="Ø"/>
                      </a:pPr>
                      <a:r>
                        <a:rPr lang="fr-FR" sz="1400" b="0" i="0" u="none" strike="noStrike" cap="none" dirty="0">
                          <a:solidFill>
                            <a:srgbClr val="000000"/>
                          </a:solidFill>
                          <a:latin typeface="Arial"/>
                          <a:cs typeface="Arial"/>
                          <a:sym typeface="Arial"/>
                        </a:rPr>
                        <a:t>Generates content (text, images, code)</a:t>
                      </a:r>
                    </a:p>
                  </a:txBody>
                  <a:tcPr marL="80962" marR="80962" marT="40481" marB="40481" anchor="ctr">
                    <a:lnL>
                      <a:noFill/>
                    </a:lnL>
                    <a:lnR>
                      <a:noFill/>
                    </a:lnR>
                    <a:lnT>
                      <a:noFill/>
                    </a:lnT>
                    <a:lnB>
                      <a:noFill/>
                    </a:lnB>
                    <a:noFill/>
                  </a:tcPr>
                </a:tc>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Executes multi-step tasks autonomously</a:t>
                      </a:r>
                    </a:p>
                  </a:txBody>
                  <a:tcPr marL="80962" marR="80962" marT="40481" marB="40481" anchor="ctr">
                    <a:lnL>
                      <a:noFill/>
                    </a:lnL>
                    <a:lnR>
                      <a:noFill/>
                    </a:lnR>
                    <a:lnT>
                      <a:noFill/>
                    </a:lnT>
                    <a:lnB>
                      <a:noFill/>
                    </a:lnB>
                    <a:noFill/>
                  </a:tcPr>
                </a:tc>
                <a:extLst>
                  <a:ext uri="{0D108BD9-81ED-4DB2-BD59-A6C34878D82A}">
                    <a16:rowId xmlns:a16="http://schemas.microsoft.com/office/drawing/2014/main" val="2503044057"/>
                  </a:ext>
                </a:extLst>
              </a:tr>
              <a:tr h="269875">
                <a:tc>
                  <a:txBody>
                    <a:bodyPr/>
                    <a:lstStyle/>
                    <a:p>
                      <a:pPr marL="171450" indent="-171450">
                        <a:buFont typeface="Wingdings" panose="05000000000000000000" pitchFamily="2" charset="2"/>
                        <a:buChar char="Ø"/>
                      </a:pPr>
                      <a:r>
                        <a:rPr lang="en-US" sz="1400" b="0" i="0" u="none" strike="noStrike" cap="none">
                          <a:solidFill>
                            <a:srgbClr val="000000"/>
                          </a:solidFill>
                          <a:latin typeface="Arial"/>
                          <a:cs typeface="Arial"/>
                          <a:sym typeface="Arial"/>
                        </a:rPr>
                        <a:t>Responds to single prompts</a:t>
                      </a:r>
                    </a:p>
                  </a:txBody>
                  <a:tcPr marL="80962" marR="80962" marT="40481" marB="40481" anchor="ctr">
                    <a:lnL>
                      <a:noFill/>
                    </a:lnL>
                    <a:lnR>
                      <a:noFill/>
                    </a:lnR>
                    <a:lnT>
                      <a:noFill/>
                    </a:lnT>
                    <a:lnB>
                      <a:noFill/>
                    </a:lnB>
                    <a:noFill/>
                  </a:tcPr>
                </a:tc>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Plans, reasons, and acts proactively</a:t>
                      </a:r>
                    </a:p>
                  </a:txBody>
                  <a:tcPr marL="80962" marR="80962" marT="40481" marB="40481" anchor="ctr">
                    <a:lnL>
                      <a:noFill/>
                    </a:lnL>
                    <a:lnR>
                      <a:noFill/>
                    </a:lnR>
                    <a:lnT>
                      <a:noFill/>
                    </a:lnT>
                    <a:lnB>
                      <a:noFill/>
                    </a:lnB>
                    <a:noFill/>
                  </a:tcPr>
                </a:tc>
                <a:extLst>
                  <a:ext uri="{0D108BD9-81ED-4DB2-BD59-A6C34878D82A}">
                    <a16:rowId xmlns:a16="http://schemas.microsoft.com/office/drawing/2014/main" val="4145346424"/>
                  </a:ext>
                </a:extLst>
              </a:tr>
              <a:tr h="458787">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Needs human input each time</a:t>
                      </a:r>
                    </a:p>
                  </a:txBody>
                  <a:tcPr marL="80962" marR="80962" marT="40481" marB="40481" anchor="ctr">
                    <a:lnL>
                      <a:noFill/>
                    </a:lnL>
                    <a:lnR>
                      <a:noFill/>
                    </a:lnR>
                    <a:lnT>
                      <a:noFill/>
                    </a:lnT>
                    <a:lnB>
                      <a:noFill/>
                    </a:lnB>
                    <a:noFill/>
                  </a:tcPr>
                </a:tc>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Works independently after goal given</a:t>
                      </a:r>
                    </a:p>
                  </a:txBody>
                  <a:tcPr marL="80962" marR="80962" marT="40481" marB="40481" anchor="ctr">
                    <a:lnL>
                      <a:noFill/>
                    </a:lnL>
                    <a:lnR>
                      <a:noFill/>
                    </a:lnR>
                    <a:lnT>
                      <a:noFill/>
                    </a:lnT>
                    <a:lnB>
                      <a:noFill/>
                    </a:lnB>
                    <a:noFill/>
                  </a:tcPr>
                </a:tc>
                <a:extLst>
                  <a:ext uri="{0D108BD9-81ED-4DB2-BD59-A6C34878D82A}">
                    <a16:rowId xmlns:a16="http://schemas.microsoft.com/office/drawing/2014/main" val="1959082409"/>
                  </a:ext>
                </a:extLst>
              </a:tr>
              <a:tr h="458787">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Examples: ChatGPT, DALL·E, GitHub Copilot</a:t>
                      </a:r>
                    </a:p>
                  </a:txBody>
                  <a:tcPr marL="80962" marR="80962" marT="40481" marB="40481" anchor="ctr">
                    <a:lnL>
                      <a:noFill/>
                    </a:lnL>
                    <a:lnR>
                      <a:noFill/>
                    </a:lnR>
                    <a:lnT>
                      <a:noFill/>
                    </a:lnT>
                    <a:lnB>
                      <a:noFill/>
                    </a:lnB>
                    <a:noFill/>
                  </a:tcPr>
                </a:tc>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Examples: AutoGPT, Devin AI, BabyAGI, CrewAI</a:t>
                      </a:r>
                    </a:p>
                  </a:txBody>
                  <a:tcPr marL="80962" marR="80962" marT="40481" marB="40481" anchor="ctr">
                    <a:lnL>
                      <a:noFill/>
                    </a:lnL>
                    <a:lnR>
                      <a:noFill/>
                    </a:lnR>
                    <a:lnT>
                      <a:noFill/>
                    </a:lnT>
                    <a:lnB>
                      <a:noFill/>
                    </a:lnB>
                    <a:noFill/>
                  </a:tcPr>
                </a:tc>
                <a:extLst>
                  <a:ext uri="{0D108BD9-81ED-4DB2-BD59-A6C34878D82A}">
                    <a16:rowId xmlns:a16="http://schemas.microsoft.com/office/drawing/2014/main" val="365253356"/>
                  </a:ext>
                </a:extLst>
              </a:tr>
              <a:tr h="458787">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Creative writing, art generation, coding help</a:t>
                      </a:r>
                    </a:p>
                  </a:txBody>
                  <a:tcPr marL="80962" marR="80962" marT="40481" marB="40481" anchor="ctr">
                    <a:lnL>
                      <a:noFill/>
                    </a:lnL>
                    <a:lnR>
                      <a:noFill/>
                    </a:lnR>
                    <a:lnT>
                      <a:noFill/>
                    </a:lnT>
                    <a:lnB>
                      <a:noFill/>
                    </a:lnB>
                    <a:noFill/>
                  </a:tcPr>
                </a:tc>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Workflow automation, research, software development</a:t>
                      </a:r>
                    </a:p>
                  </a:txBody>
                  <a:tcPr marL="80962" marR="80962" marT="40481" marB="40481" anchor="ctr">
                    <a:lnL>
                      <a:noFill/>
                    </a:lnL>
                    <a:lnR>
                      <a:noFill/>
                    </a:lnR>
                    <a:lnT>
                      <a:noFill/>
                    </a:lnT>
                    <a:lnB>
                      <a:noFill/>
                    </a:lnB>
                    <a:noFill/>
                  </a:tcPr>
                </a:tc>
                <a:extLst>
                  <a:ext uri="{0D108BD9-81ED-4DB2-BD59-A6C34878D82A}">
                    <a16:rowId xmlns:a16="http://schemas.microsoft.com/office/drawing/2014/main" val="2324716281"/>
                  </a:ext>
                </a:extLst>
              </a:tr>
              <a:tr h="458787">
                <a:tc>
                  <a:txBody>
                    <a:bodyPr/>
                    <a:lstStyle/>
                    <a:p>
                      <a:pPr marL="171450" indent="-171450">
                        <a:buFont typeface="Wingdings" panose="05000000000000000000" pitchFamily="2" charset="2"/>
                        <a:buChar char="Ø"/>
                      </a:pPr>
                      <a:r>
                        <a:rPr lang="en-US" sz="1400" b="0" i="0" u="none" strike="noStrike" cap="none">
                          <a:solidFill>
                            <a:srgbClr val="000000"/>
                          </a:solidFill>
                          <a:latin typeface="Arial"/>
                          <a:cs typeface="Arial"/>
                          <a:sym typeface="Arial"/>
                        </a:rPr>
                        <a:t>Sometimes uses external APIs</a:t>
                      </a:r>
                    </a:p>
                  </a:txBody>
                  <a:tcPr marL="80962" marR="80962" marT="40481" marB="40481" anchor="ctr">
                    <a:lnL>
                      <a:noFill/>
                    </a:lnL>
                    <a:lnR>
                      <a:noFill/>
                    </a:lnR>
                    <a:lnT>
                      <a:noFill/>
                    </a:lnT>
                    <a:lnB>
                      <a:noFill/>
                    </a:lnB>
                    <a:noFill/>
                  </a:tcPr>
                </a:tc>
                <a:tc>
                  <a:txBody>
                    <a:bodyPr/>
                    <a:lstStyle/>
                    <a:p>
                      <a:pPr marL="171450" indent="-171450">
                        <a:buFont typeface="Wingdings" panose="05000000000000000000" pitchFamily="2" charset="2"/>
                        <a:buChar char="Ø"/>
                      </a:pPr>
                      <a:r>
                        <a:rPr lang="en-US" sz="1400" b="0" i="0" u="none" strike="noStrike" cap="none" dirty="0">
                          <a:solidFill>
                            <a:srgbClr val="000000"/>
                          </a:solidFill>
                          <a:latin typeface="Arial"/>
                          <a:cs typeface="Arial"/>
                          <a:sym typeface="Arial"/>
                        </a:rPr>
                        <a:t>Actively integrates APIs, web tools, and memory</a:t>
                      </a:r>
                    </a:p>
                  </a:txBody>
                  <a:tcPr marL="80962" marR="80962" marT="40481" marB="40481" anchor="ctr">
                    <a:lnL>
                      <a:noFill/>
                    </a:lnL>
                    <a:lnR>
                      <a:noFill/>
                    </a:lnR>
                    <a:lnT>
                      <a:noFill/>
                    </a:lnT>
                    <a:lnB>
                      <a:noFill/>
                    </a:lnB>
                    <a:noFill/>
                  </a:tcPr>
                </a:tc>
                <a:extLst>
                  <a:ext uri="{0D108BD9-81ED-4DB2-BD59-A6C34878D82A}">
                    <a16:rowId xmlns:a16="http://schemas.microsoft.com/office/drawing/2014/main" val="1737356250"/>
                  </a:ext>
                </a:extLst>
              </a:tr>
            </a:tbl>
          </a:graphicData>
        </a:graphic>
      </p:graphicFrame>
      <p:pic>
        <p:nvPicPr>
          <p:cNvPr id="7" name="Shape 1440" descr="C:\Users\admin\Desktop\SE Resumes\logo_1152262_web.png">
            <a:extLst>
              <a:ext uri="{FF2B5EF4-FFF2-40B4-BE49-F238E27FC236}">
                <a16:creationId xmlns:a16="http://schemas.microsoft.com/office/drawing/2014/main" id="{6110B106-4C0E-2AD7-C171-2F22E1F0D5A4}"/>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315841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C106B-D0DF-7F1D-AE53-C783A2686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51319-6593-2ADE-B5DE-FE6BDB830054}"/>
              </a:ext>
            </a:extLst>
          </p:cNvPr>
          <p:cNvSpPr>
            <a:spLocks noGrp="1"/>
          </p:cNvSpPr>
          <p:nvPr>
            <p:ph type="title"/>
          </p:nvPr>
        </p:nvSpPr>
        <p:spPr>
          <a:xfrm>
            <a:off x="710249" y="312406"/>
            <a:ext cx="4917399" cy="481200"/>
          </a:xfrm>
        </p:spPr>
        <p:txBody>
          <a:bodyPr/>
          <a:lstStyle/>
          <a:p>
            <a:r>
              <a:rPr lang="en-IN" dirty="0"/>
              <a:t>LLM’s(Large Language Model’s)</a:t>
            </a:r>
          </a:p>
        </p:txBody>
      </p:sp>
      <p:sp>
        <p:nvSpPr>
          <p:cNvPr id="9" name="TextBox 8">
            <a:extLst>
              <a:ext uri="{FF2B5EF4-FFF2-40B4-BE49-F238E27FC236}">
                <a16:creationId xmlns:a16="http://schemas.microsoft.com/office/drawing/2014/main" id="{7DEAF9C5-B684-6748-E1B8-5657E9577B22}"/>
              </a:ext>
            </a:extLst>
          </p:cNvPr>
          <p:cNvSpPr txBox="1"/>
          <p:nvPr/>
        </p:nvSpPr>
        <p:spPr>
          <a:xfrm>
            <a:off x="2548341" y="4881823"/>
            <a:ext cx="3421380" cy="219291"/>
          </a:xfrm>
          <a:prstGeom prst="rect">
            <a:avLst/>
          </a:prstGeom>
          <a:noFill/>
        </p:spPr>
        <p:txBody>
          <a:bodyPr wrap="square" rtlCol="0">
            <a:spAutoFit/>
          </a:bodyPr>
          <a:lstStyle/>
          <a:p>
            <a:pPr algn="ctr" defTabSz="685800">
              <a:buClrTx/>
              <a:defRPr/>
            </a:pPr>
            <a:r>
              <a:rPr lang="en-IN" sz="825" kern="1200" dirty="0">
                <a:latin typeface="Arial" panose="020B0604020202020204" pitchFamily="34" charset="0"/>
                <a:ea typeface="+mn-ea"/>
                <a:cs typeface="Arial" panose="020B0604020202020204" pitchFamily="34" charset="0"/>
              </a:rPr>
              <a:t>Vayu Group Private and Confidential 2024</a:t>
            </a:r>
          </a:p>
        </p:txBody>
      </p:sp>
      <p:sp>
        <p:nvSpPr>
          <p:cNvPr id="4" name="TextBox 3">
            <a:extLst>
              <a:ext uri="{FF2B5EF4-FFF2-40B4-BE49-F238E27FC236}">
                <a16:creationId xmlns:a16="http://schemas.microsoft.com/office/drawing/2014/main" id="{62B89901-C8AE-F575-A192-68BF393039FC}"/>
              </a:ext>
            </a:extLst>
          </p:cNvPr>
          <p:cNvSpPr txBox="1"/>
          <p:nvPr/>
        </p:nvSpPr>
        <p:spPr>
          <a:xfrm>
            <a:off x="654205" y="929268"/>
            <a:ext cx="7932234" cy="3323987"/>
          </a:xfrm>
          <a:prstGeom prst="rect">
            <a:avLst/>
          </a:prstGeom>
          <a:noFill/>
        </p:spPr>
        <p:txBody>
          <a:bodyPr wrap="square" rtlCol="0">
            <a:spAutoFit/>
          </a:bodyPr>
          <a:lstStyle/>
          <a:p>
            <a:pPr marL="285750" indent="-285750">
              <a:buFont typeface="Wingdings" panose="05000000000000000000" pitchFamily="2" charset="2"/>
              <a:buChar char="Ø"/>
            </a:pPr>
            <a:r>
              <a:rPr lang="en-US" dirty="0"/>
              <a:t>LLMs are deep learning models trained on massive amounts of textual data. They can understand and generate human-like language and perform tasks like translation, summarization, question answering, and more.</a:t>
            </a:r>
          </a:p>
          <a:p>
            <a:pPr marL="285750" indent="-285750">
              <a:buFont typeface="Wingdings" panose="05000000000000000000" pitchFamily="2" charset="2"/>
              <a:buChar char="Ø"/>
            </a:pPr>
            <a:r>
              <a:rPr lang="en-US" dirty="0"/>
              <a:t>Why it is called Large Language Model because its works with large data sets, architecture and computation.</a:t>
            </a:r>
          </a:p>
          <a:p>
            <a:pPr marL="285750" indent="-285750">
              <a:buFont typeface="Wingdings" panose="05000000000000000000" pitchFamily="2" charset="2"/>
              <a:buChar char="Ø"/>
            </a:pPr>
            <a:r>
              <a:rPr lang="en-US" dirty="0"/>
              <a:t>It takes large data sets from the website like Wikipedia ,books et.., and models with billions of parameters and uses high CPU’s and GPU’s for computation.</a:t>
            </a:r>
          </a:p>
          <a:p>
            <a:endParaRPr lang="en-US" dirty="0"/>
          </a:p>
          <a:p>
            <a:endParaRPr lang="en-US" dirty="0"/>
          </a:p>
          <a:p>
            <a:pPr>
              <a:buNone/>
            </a:pPr>
            <a:r>
              <a:rPr lang="en-US" b="1" dirty="0"/>
              <a:t>Use cases:</a:t>
            </a:r>
          </a:p>
          <a:p>
            <a:pPr>
              <a:buNone/>
            </a:pPr>
            <a:endParaRPr lang="en-US" dirty="0"/>
          </a:p>
          <a:p>
            <a:pPr>
              <a:buFont typeface="Arial" panose="020B0604020202020204" pitchFamily="34" charset="0"/>
              <a:buChar char="•"/>
            </a:pPr>
            <a:r>
              <a:rPr lang="en-US" dirty="0"/>
              <a:t>GPT (Generative Pretrained Transformer)</a:t>
            </a:r>
          </a:p>
          <a:p>
            <a:pPr>
              <a:buFont typeface="Arial" panose="020B0604020202020204" pitchFamily="34" charset="0"/>
              <a:buChar char="•"/>
            </a:pPr>
            <a:r>
              <a:rPr lang="en-US" dirty="0"/>
              <a:t>BERT (Bidirectional Encoder Representations from Transformers)</a:t>
            </a:r>
          </a:p>
          <a:p>
            <a:pPr>
              <a:buFont typeface="Arial" panose="020B0604020202020204" pitchFamily="34" charset="0"/>
              <a:buChar char="•"/>
            </a:pPr>
            <a:r>
              <a:rPr lang="en-US" dirty="0"/>
              <a:t>LLaMA, PaLM, Claude, Gemini, etc.</a:t>
            </a:r>
          </a:p>
          <a:p>
            <a:pPr marL="285750" indent="-285750">
              <a:buFont typeface="Wingdings" panose="05000000000000000000" pitchFamily="2" charset="2"/>
              <a:buChar char="Ø"/>
            </a:pPr>
            <a:endParaRPr lang="en-US" dirty="0"/>
          </a:p>
        </p:txBody>
      </p:sp>
      <p:pic>
        <p:nvPicPr>
          <p:cNvPr id="5" name="Shape 1440" descr="C:\Users\admin\Desktop\SE Resumes\logo_1152262_web.png">
            <a:extLst>
              <a:ext uri="{FF2B5EF4-FFF2-40B4-BE49-F238E27FC236}">
                <a16:creationId xmlns:a16="http://schemas.microsoft.com/office/drawing/2014/main" id="{6D444A85-8C5B-ACE4-C603-AFEF9A0CF095}"/>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35682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AB54-4483-D650-1E2F-93D92E635B19}"/>
              </a:ext>
            </a:extLst>
          </p:cNvPr>
          <p:cNvSpPr>
            <a:spLocks noGrp="1"/>
          </p:cNvSpPr>
          <p:nvPr>
            <p:ph type="title"/>
          </p:nvPr>
        </p:nvSpPr>
        <p:spPr>
          <a:xfrm>
            <a:off x="710275" y="70338"/>
            <a:ext cx="4726888" cy="991773"/>
          </a:xfrm>
        </p:spPr>
        <p:txBody>
          <a:bodyPr/>
          <a:lstStyle/>
          <a:p>
            <a:r>
              <a:rPr lang="en-US" dirty="0"/>
              <a:t>Pre-training and Fine-tuning</a:t>
            </a:r>
            <a:br>
              <a:rPr lang="en-US" dirty="0"/>
            </a:br>
            <a:endParaRPr lang="en-US" dirty="0"/>
          </a:p>
        </p:txBody>
      </p:sp>
      <p:sp>
        <p:nvSpPr>
          <p:cNvPr id="3" name="TextBox 2">
            <a:extLst>
              <a:ext uri="{FF2B5EF4-FFF2-40B4-BE49-F238E27FC236}">
                <a16:creationId xmlns:a16="http://schemas.microsoft.com/office/drawing/2014/main" id="{CC3F57B1-D61D-0A38-0AEC-D6FED3E819B0}"/>
              </a:ext>
            </a:extLst>
          </p:cNvPr>
          <p:cNvSpPr txBox="1"/>
          <p:nvPr/>
        </p:nvSpPr>
        <p:spPr>
          <a:xfrm>
            <a:off x="1019908" y="1012874"/>
            <a:ext cx="7322234" cy="3539430"/>
          </a:xfrm>
          <a:prstGeom prst="rect">
            <a:avLst/>
          </a:prstGeom>
          <a:noFill/>
        </p:spPr>
        <p:txBody>
          <a:bodyPr wrap="square" rtlCol="0">
            <a:spAutoFit/>
          </a:bodyPr>
          <a:lstStyle/>
          <a:p>
            <a:pPr marL="285750" indent="-285750">
              <a:buFont typeface="Wingdings" panose="05000000000000000000" pitchFamily="2" charset="2"/>
              <a:buChar char="Ø"/>
            </a:pPr>
            <a:r>
              <a:rPr lang="en-US" dirty="0"/>
              <a:t>Pre-training and fine tuning are two stages in LLM’s</a:t>
            </a:r>
          </a:p>
          <a:p>
            <a:endParaRPr lang="en-US" dirty="0"/>
          </a:p>
          <a:p>
            <a:r>
              <a:rPr lang="en-US" b="1" dirty="0"/>
              <a:t>Pre-training </a:t>
            </a:r>
            <a:r>
              <a:rPr lang="en-US" dirty="0"/>
              <a:t>– The Foundation</a:t>
            </a:r>
          </a:p>
          <a:p>
            <a:pPr marL="285750" indent="-285750">
              <a:buFont typeface="Wingdings" panose="05000000000000000000" pitchFamily="2" charset="2"/>
              <a:buChar char="Ø"/>
            </a:pPr>
            <a:r>
              <a:rPr lang="en-US" dirty="0"/>
              <a:t>Pre-training is trained on large text corpora (books, web pages, articles).</a:t>
            </a:r>
          </a:p>
          <a:p>
            <a:pPr marL="285750" indent="-285750">
              <a:buFont typeface="Wingdings" panose="05000000000000000000" pitchFamily="2" charset="2"/>
              <a:buChar char="Ø"/>
            </a:pPr>
            <a:r>
              <a:rPr lang="en-US" dirty="0"/>
              <a:t>The main objective is to predict next word or fill masked words.</a:t>
            </a:r>
          </a:p>
          <a:p>
            <a:pPr marL="285750" indent="-285750">
              <a:buFont typeface="Wingdings" panose="05000000000000000000" pitchFamily="2" charset="2"/>
              <a:buChar char="Ø"/>
            </a:pPr>
            <a:r>
              <a:rPr lang="en-US" dirty="0"/>
              <a:t>It is self-supervised learning</a:t>
            </a:r>
          </a:p>
          <a:p>
            <a:pPr marL="285750" indent="-285750">
              <a:buFont typeface="Wingdings" panose="05000000000000000000" pitchFamily="2" charset="2"/>
              <a:buChar char="Ø"/>
            </a:pPr>
            <a:r>
              <a:rPr lang="en-US" dirty="0"/>
              <a:t>It learns general patterns, syntax, grammar, reasoning and even word knowledge</a:t>
            </a:r>
          </a:p>
          <a:p>
            <a:pPr marL="285750" indent="-285750">
              <a:buFont typeface="Wingdings" panose="05000000000000000000" pitchFamily="2" charset="2"/>
              <a:buChar char="Ø"/>
            </a:pPr>
            <a:r>
              <a:rPr lang="en-US" dirty="0"/>
              <a:t>Simply train a model on large dataset before tuning on a specific task, it doesn’t have enough labeled data.</a:t>
            </a:r>
          </a:p>
          <a:p>
            <a:pPr marL="285750" indent="-285750">
              <a:buFont typeface="Wingdings" panose="05000000000000000000" pitchFamily="2" charset="2"/>
              <a:buChar char="Ø"/>
            </a:pPr>
            <a:endParaRPr lang="en-US" dirty="0"/>
          </a:p>
          <a:p>
            <a:r>
              <a:rPr lang="en-US" b="1" dirty="0"/>
              <a:t>Fine Tuning </a:t>
            </a:r>
            <a:r>
              <a:rPr lang="en-US" dirty="0"/>
              <a:t>–Task specialization</a:t>
            </a:r>
          </a:p>
          <a:p>
            <a:pPr marL="285750" indent="-285750">
              <a:buFont typeface="Wingdings" panose="05000000000000000000" pitchFamily="2" charset="2"/>
              <a:buChar char="Ø"/>
            </a:pPr>
            <a:r>
              <a:rPr lang="en-US" dirty="0"/>
              <a:t>Taking a pre trained model like BERT or GPT and train more on your specific task using labeled data</a:t>
            </a:r>
          </a:p>
          <a:p>
            <a:pPr marL="285750" indent="-285750">
              <a:buFont typeface="Wingdings" panose="05000000000000000000" pitchFamily="2" charset="2"/>
              <a:buChar char="Ø"/>
            </a:pPr>
            <a:r>
              <a:rPr lang="en-US" dirty="0"/>
              <a:t>It uses small labeled data sets</a:t>
            </a:r>
          </a:p>
          <a:p>
            <a:pPr marL="285750" indent="-285750">
              <a:buFont typeface="Wingdings" panose="05000000000000000000" pitchFamily="2" charset="2"/>
              <a:buChar char="Ø"/>
            </a:pPr>
            <a:r>
              <a:rPr lang="en-US" dirty="0"/>
              <a:t>Adapts model into different tasks like sentiment analysis, code generation with accuracy.</a:t>
            </a:r>
          </a:p>
        </p:txBody>
      </p:sp>
      <p:pic>
        <p:nvPicPr>
          <p:cNvPr id="4" name="Shape 1440" descr="C:\Users\admin\Desktop\SE Resumes\logo_1152262_web.png">
            <a:extLst>
              <a:ext uri="{FF2B5EF4-FFF2-40B4-BE49-F238E27FC236}">
                <a16:creationId xmlns:a16="http://schemas.microsoft.com/office/drawing/2014/main" id="{73B0B3EC-4131-9212-0878-C718B9F20E10}"/>
              </a:ext>
            </a:extLst>
          </p:cNvPr>
          <p:cNvPicPr preferRelativeResize="0"/>
          <p:nvPr/>
        </p:nvPicPr>
        <p:blipFill rotWithShape="1">
          <a:blip r:embed="rId2">
            <a:alphaModFix/>
          </a:blip>
          <a:srcRect/>
          <a:stretch/>
        </p:blipFill>
        <p:spPr>
          <a:xfrm>
            <a:off x="7786793" y="162027"/>
            <a:ext cx="1041432" cy="348880"/>
          </a:xfrm>
          <a:prstGeom prst="rect">
            <a:avLst/>
          </a:prstGeom>
          <a:noFill/>
          <a:ln>
            <a:noFill/>
          </a:ln>
        </p:spPr>
      </p:pic>
    </p:spTree>
    <p:extLst>
      <p:ext uri="{BB962C8B-B14F-4D97-AF65-F5344CB8AC3E}">
        <p14:creationId xmlns:p14="http://schemas.microsoft.com/office/powerpoint/2010/main" val="3008634433"/>
      </p:ext>
    </p:extLst>
  </p:cSld>
  <p:clrMapOvr>
    <a:masterClrMapping/>
  </p:clrMapOvr>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rushVTI">
  <a:themeElements>
    <a:clrScheme name="AnalogousFromDarkSeedRightStep">
      <a:dk1>
        <a:srgbClr val="000000"/>
      </a:dk1>
      <a:lt1>
        <a:srgbClr val="FFFFFF"/>
      </a:lt1>
      <a:dk2>
        <a:srgbClr val="364124"/>
      </a:dk2>
      <a:lt2>
        <a:srgbClr val="EAEDEE"/>
      </a:lt2>
      <a:accent1>
        <a:srgbClr val="C35E4D"/>
      </a:accent1>
      <a:accent2>
        <a:srgbClr val="B17D3B"/>
      </a:accent2>
      <a:accent3>
        <a:srgbClr val="A9A742"/>
      </a:accent3>
      <a:accent4>
        <a:srgbClr val="83B13B"/>
      </a:accent4>
      <a:accent5>
        <a:srgbClr val="5DB647"/>
      </a:accent5>
      <a:accent6>
        <a:srgbClr val="3BB156"/>
      </a:accent6>
      <a:hlink>
        <a:srgbClr val="AB6DCE"/>
      </a:hlink>
      <a:folHlink>
        <a:srgbClr val="878787"/>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5154</TotalTime>
  <Words>3347</Words>
  <Application>Microsoft Office PowerPoint</Application>
  <PresentationFormat>On-screen Show (16:9)</PresentationFormat>
  <Paragraphs>361</Paragraphs>
  <Slides>30</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Calibri</vt:lpstr>
      <vt:lpstr>Consolas</vt:lpstr>
      <vt:lpstr>Fira Sans Extra Condensed Medium</vt:lpstr>
      <vt:lpstr>Century Gothic</vt:lpstr>
      <vt:lpstr>Elephant</vt:lpstr>
      <vt:lpstr>source-serif-pro</vt:lpstr>
      <vt:lpstr>Wingdings</vt:lpstr>
      <vt:lpstr>Roboto</vt:lpstr>
      <vt:lpstr>Arial</vt:lpstr>
      <vt:lpstr>Project Management Infographics by Slidesgo</vt:lpstr>
      <vt:lpstr>1_Office Theme</vt:lpstr>
      <vt:lpstr>BrushVTI</vt:lpstr>
      <vt:lpstr>Agentic AI</vt:lpstr>
      <vt:lpstr>Agenda</vt:lpstr>
      <vt:lpstr>Generative AI</vt:lpstr>
      <vt:lpstr>Generative AI</vt:lpstr>
      <vt:lpstr>Agentic AI</vt:lpstr>
      <vt:lpstr>Agentic AI</vt:lpstr>
      <vt:lpstr>Generative AI vs Agentic AI</vt:lpstr>
      <vt:lpstr>LLM’s(Large Language Model’s)</vt:lpstr>
      <vt:lpstr>Pre-training and Fine-tuning </vt:lpstr>
      <vt:lpstr>NLP vs LLM </vt:lpstr>
      <vt:lpstr>Steps to build an LLM </vt:lpstr>
      <vt:lpstr>Transformers Architecture </vt:lpstr>
      <vt:lpstr>Transformers Workflow </vt:lpstr>
      <vt:lpstr>Overview of GPT </vt:lpstr>
      <vt:lpstr>Architecture of GPT </vt:lpstr>
      <vt:lpstr>BERT and GPT </vt:lpstr>
      <vt:lpstr>Stages of building LLM </vt:lpstr>
      <vt:lpstr>Stage-1 : Data preparation and sampling (Tokenization) </vt:lpstr>
      <vt:lpstr>Tokenization code</vt:lpstr>
      <vt:lpstr>PowerPoint Presentation</vt:lpstr>
      <vt:lpstr>Tokenization Algorithm</vt:lpstr>
      <vt:lpstr>Byte Pair Encoding</vt:lpstr>
      <vt:lpstr>Steps for Byte Pair Encoding</vt:lpstr>
      <vt:lpstr>Byte Pair Encoding implementation</vt:lpstr>
      <vt:lpstr>Creating input target pairs for LLM</vt:lpstr>
      <vt:lpstr>Code for input target pairs for LLM</vt:lpstr>
      <vt:lpstr>Code for input target pairs for LLM</vt:lpstr>
      <vt:lpstr>Code for input target pairs for LLM</vt:lpstr>
      <vt:lpstr>Token Embedding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Pool—Remote Resource Model</dc:title>
  <dc:creator>RICH WOZ</dc:creator>
  <cp:lastModifiedBy>Regulavalasa Abhishek</cp:lastModifiedBy>
  <cp:revision>28</cp:revision>
  <cp:lastPrinted>2024-06-28T15:04:04Z</cp:lastPrinted>
  <dcterms:modified xsi:type="dcterms:W3CDTF">2025-05-30T06:58:42Z</dcterms:modified>
</cp:coreProperties>
</file>